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Open Sans SemiBold" panose="020B0604020202020204" charset="0"/>
      <p:regular r:id="rId33"/>
      <p:bold r:id="rId34"/>
      <p:italic r:id="rId35"/>
      <p:boldItalic r:id="rId36"/>
    </p:embeddedFont>
    <p:embeddedFont>
      <p:font typeface="Google Sans Medium" panose="020B0604020202020204" charset="0"/>
      <p:regular r:id="rId37"/>
      <p:bold r:id="rId38"/>
      <p:italic r:id="rId39"/>
      <p:boldItalic r:id="rId40"/>
    </p:embeddedFont>
    <p:embeddedFont>
      <p:font typeface="Open Sans" panose="020B060402020202020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1" d="100"/>
          <a:sy n="101" d="100"/>
        </p:scale>
        <p:origin x="-47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608190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4c37861fa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4c37861fa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4c37861fa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4c37861fa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4c37861fa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4c37861fa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4c37861f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4c37861f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4c37861fa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4c37861f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4c37861fa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4c37861fa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4c37861fa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4c37861fa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4c37861fa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4c37861fa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4c37861fa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4c37861fa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4c37861fa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4c37861fa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4c37861fa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4c37861f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4c37861f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4c37861f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4c37861fa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c37861fa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4c37861fa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4c37861fa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4c37861fa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4c37861fa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4c37861fa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4c37861fa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4c37861fa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4c37861fa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4c37861fa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4c37861fa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4c37861fa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4c37861fa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4c37861fa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4c37861fa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4c37861fa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4c37861fa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4c37861fa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4c37861fa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4c37861fa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4c37861fa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4c37861fa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4c37861fa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4c37861fa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4c37861fa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4c37861fa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4c37861fa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4c37861fa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4c37861fa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4c37861fa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4c37861fa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4c37861fa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4c37861fa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0" name="Google Shape;80;p2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 name="Google Shape;8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1" name="Google Shape;91;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2" name="Google Shape;10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
        <p:cNvGrpSpPr/>
        <p:nvPr/>
      </p:nvGrpSpPr>
      <p:grpSpPr>
        <a:xfrm>
          <a:off x="0" y="0"/>
          <a:ext cx="0" cy="0"/>
          <a:chOff x="0" y="0"/>
          <a:chExt cx="0" cy="0"/>
        </a:xfrm>
      </p:grpSpPr>
      <p:sp>
        <p:nvSpPr>
          <p:cNvPr id="104" name="Google Shape;104;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6" name="Google Shape;106;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1" name="Google Shape;11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sp>
        <p:nvSpPr>
          <p:cNvPr id="113" name="Google Shape;113;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4" name="Google Shape;114;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5" name="Google Shape;1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6"/>
        <p:cNvGrpSpPr/>
        <p:nvPr/>
      </p:nvGrpSpPr>
      <p:grpSpPr>
        <a:xfrm>
          <a:off x="0" y="0"/>
          <a:ext cx="0" cy="0"/>
          <a:chOff x="0" y="0"/>
          <a:chExt cx="0" cy="0"/>
        </a:xfrm>
      </p:grpSpPr>
      <p:sp>
        <p:nvSpPr>
          <p:cNvPr id="117" name="Google Shape;11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0"/>
        <p:cNvGrpSpPr/>
        <p:nvPr/>
      </p:nvGrpSpPr>
      <p:grpSpPr>
        <a:xfrm>
          <a:off x="0" y="0"/>
          <a:ext cx="0" cy="0"/>
          <a:chOff x="0" y="0"/>
          <a:chExt cx="0" cy="0"/>
        </a:xfrm>
      </p:grpSpPr>
      <p:sp>
        <p:nvSpPr>
          <p:cNvPr id="121" name="Google Shape;12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4"/>
        <p:cNvGrpSpPr/>
        <p:nvPr/>
      </p:nvGrpSpPr>
      <p:grpSpPr>
        <a:xfrm>
          <a:off x="0" y="0"/>
          <a:ext cx="0" cy="0"/>
          <a:chOff x="0" y="0"/>
          <a:chExt cx="0" cy="0"/>
        </a:xfrm>
      </p:grpSpPr>
      <p:sp>
        <p:nvSpPr>
          <p:cNvPr id="125" name="Google Shape;12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8"/>
        <p:cNvGrpSpPr/>
        <p:nvPr/>
      </p:nvGrpSpPr>
      <p:grpSpPr>
        <a:xfrm>
          <a:off x="0" y="0"/>
          <a:ext cx="0" cy="0"/>
          <a:chOff x="0" y="0"/>
          <a:chExt cx="0" cy="0"/>
        </a:xfrm>
      </p:grpSpPr>
      <p:sp>
        <p:nvSpPr>
          <p:cNvPr id="129" name="Google Shape;12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2"/>
        <p:cNvGrpSpPr/>
        <p:nvPr/>
      </p:nvGrpSpPr>
      <p:grpSpPr>
        <a:xfrm>
          <a:off x="0" y="0"/>
          <a:ext cx="0" cy="0"/>
          <a:chOff x="0" y="0"/>
          <a:chExt cx="0" cy="0"/>
        </a:xfrm>
      </p:grpSpPr>
      <p:sp>
        <p:nvSpPr>
          <p:cNvPr id="133" name="Google Shape;13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6"/>
        <p:cNvGrpSpPr/>
        <p:nvPr/>
      </p:nvGrpSpPr>
      <p:grpSpPr>
        <a:xfrm>
          <a:off x="0" y="0"/>
          <a:ext cx="0" cy="0"/>
          <a:chOff x="0" y="0"/>
          <a:chExt cx="0" cy="0"/>
        </a:xfrm>
      </p:grpSpPr>
      <p:sp>
        <p:nvSpPr>
          <p:cNvPr id="137" name="Google Shape;13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36"/>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0"/>
        <p:cNvGrpSpPr/>
        <p:nvPr/>
      </p:nvGrpSpPr>
      <p:grpSpPr>
        <a:xfrm>
          <a:off x="0" y="0"/>
          <a:ext cx="0" cy="0"/>
          <a:chOff x="0" y="0"/>
          <a:chExt cx="0" cy="0"/>
        </a:xfrm>
      </p:grpSpPr>
      <p:sp>
        <p:nvSpPr>
          <p:cNvPr id="141" name="Google Shape;14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5" name="Google Shape;7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4.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35.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hyperlink" Target="mailto:ysmt0015@email.com" TargetMode="External"/><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1"/>
        <p:cNvGrpSpPr/>
        <p:nvPr/>
      </p:nvGrpSpPr>
      <p:grpSpPr>
        <a:xfrm>
          <a:off x="0" y="0"/>
          <a:ext cx="0" cy="0"/>
          <a:chOff x="0" y="0"/>
          <a:chExt cx="0" cy="0"/>
        </a:xfrm>
      </p:grpSpPr>
      <p:sp>
        <p:nvSpPr>
          <p:cNvPr id="152" name="Google Shape;152;p39"/>
          <p:cNvSpPr txBox="1"/>
          <p:nvPr/>
        </p:nvSpPr>
        <p:spPr>
          <a:xfrm>
            <a:off x="517675" y="1819750"/>
            <a:ext cx="7536300" cy="7389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altLang="ja-JP" sz="3600" dirty="0" smtClean="0">
                <a:solidFill>
                  <a:srgbClr val="FFFFFF"/>
                </a:solidFill>
                <a:latin typeface="Open Sans SemiBold"/>
                <a:ea typeface="Open Sans SemiBold"/>
                <a:cs typeface="Open Sans SemiBold"/>
                <a:sym typeface="Open Sans SemiBold"/>
              </a:rPr>
              <a:t>Bakery website project</a:t>
            </a:r>
            <a:endParaRPr sz="3600" dirty="0">
              <a:solidFill>
                <a:srgbClr val="FFFFFF"/>
              </a:solidFill>
              <a:latin typeface="Open Sans SemiBold"/>
              <a:ea typeface="Open Sans SemiBold"/>
              <a:cs typeface="Open Sans SemiBold"/>
              <a:sym typeface="Open Sans SemiBold"/>
            </a:endParaRPr>
          </a:p>
        </p:txBody>
      </p:sp>
      <p:sp>
        <p:nvSpPr>
          <p:cNvPr id="153" name="Google Shape;153;p39"/>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FFFFFF"/>
                </a:solidFill>
                <a:latin typeface="Open Sans"/>
                <a:ea typeface="Open Sans"/>
                <a:cs typeface="Open Sans"/>
                <a:sym typeface="Open Sans"/>
              </a:rPr>
              <a:t>Yuki Shiraishi</a:t>
            </a:r>
            <a:endParaRPr sz="2400" dirty="0">
              <a:solidFill>
                <a:srgbClr val="FFFFFF"/>
              </a:solidFill>
              <a:latin typeface="Open Sans"/>
              <a:ea typeface="Open Sans"/>
              <a:cs typeface="Open Sans"/>
              <a:sym typeface="Open Sans"/>
            </a:endParaRPr>
          </a:p>
        </p:txBody>
      </p:sp>
      <p:cxnSp>
        <p:nvCxnSpPr>
          <p:cNvPr id="154" name="Google Shape;154;p39"/>
          <p:cNvCxnSpPr/>
          <p:nvPr/>
        </p:nvCxnSpPr>
        <p:spPr>
          <a:xfrm rot="10800000">
            <a:off x="517575" y="2670825"/>
            <a:ext cx="6570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41"/>
        <p:cNvGrpSpPr/>
        <p:nvPr/>
      </p:nvGrpSpPr>
      <p:grpSpPr>
        <a:xfrm>
          <a:off x="0" y="0"/>
          <a:ext cx="0" cy="0"/>
          <a:chOff x="0" y="0"/>
          <a:chExt cx="0" cy="0"/>
        </a:xfrm>
      </p:grpSpPr>
      <p:sp>
        <p:nvSpPr>
          <p:cNvPr id="242" name="Google Shape;242;p48"/>
          <p:cNvSpPr txBox="1"/>
          <p:nvPr/>
        </p:nvSpPr>
        <p:spPr>
          <a:xfrm>
            <a:off x="3721275" y="1886850"/>
            <a:ext cx="63021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Sitemap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3" name="Google Shape;243;p48"/>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4" name="Google Shape;244;p48"/>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9"/>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Sitemap</a:t>
            </a:r>
            <a:endParaRPr sz="2400">
              <a:solidFill>
                <a:srgbClr val="5F6368"/>
              </a:solidFill>
              <a:latin typeface="Open Sans"/>
              <a:ea typeface="Open Sans"/>
              <a:cs typeface="Open Sans"/>
              <a:sym typeface="Open Sans"/>
            </a:endParaRPr>
          </a:p>
        </p:txBody>
      </p:sp>
      <p:sp>
        <p:nvSpPr>
          <p:cNvPr id="251" name="Google Shape;251;p49"/>
          <p:cNvSpPr txBox="1"/>
          <p:nvPr/>
        </p:nvSpPr>
        <p:spPr>
          <a:xfrm>
            <a:off x="517675" y="1522550"/>
            <a:ext cx="2421300" cy="14772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smtClean="0">
                <a:solidFill>
                  <a:srgbClr val="5F6368"/>
                </a:solidFill>
                <a:latin typeface="Open Sans"/>
                <a:ea typeface="Open Sans"/>
                <a:cs typeface="Open Sans"/>
                <a:sym typeface="Open Sans"/>
              </a:rPr>
              <a:t>My goal to create the sitemap of Bakery website is making easy and simple  navigation for busy people.  </a:t>
            </a:r>
            <a:endParaRPr dirty="0"/>
          </a:p>
        </p:txBody>
      </p:sp>
      <p:sp>
        <p:nvSpPr>
          <p:cNvPr id="252" name="Google Shape;252;p49"/>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sitemap/IA</a:t>
            </a:r>
            <a:endParaRPr sz="1200">
              <a:solidFill>
                <a:srgbClr val="5F6368"/>
              </a:solidFill>
              <a:latin typeface="Open Sans"/>
              <a:ea typeface="Open Sans"/>
              <a:cs typeface="Open Sans"/>
              <a:sym typeface="Open San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875" y="1008825"/>
            <a:ext cx="45720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0"/>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lvl="0" algn="ctr"/>
            <a:endParaRPr lang="en-US" altLang="ja-JP" dirty="0" smtClean="0">
              <a:solidFill>
                <a:srgbClr val="5F6368"/>
              </a:solidFill>
              <a:latin typeface="Open Sans"/>
              <a:ea typeface="Open Sans"/>
              <a:cs typeface="Open Sans"/>
              <a:sym typeface="Open Sans"/>
            </a:endParaRPr>
          </a:p>
          <a:p>
            <a:pPr lvl="0" algn="ctr"/>
            <a:endParaRPr lang="en-US" altLang="ja-JP" dirty="0">
              <a:solidFill>
                <a:srgbClr val="5F6368"/>
              </a:solidFill>
              <a:latin typeface="Open Sans"/>
              <a:ea typeface="Open Sans"/>
              <a:cs typeface="Open Sans"/>
              <a:sym typeface="Open Sans"/>
            </a:endParaRPr>
          </a:p>
          <a:p>
            <a:pPr lvl="0" algn="ctr"/>
            <a:endParaRPr lang="en-US" altLang="ja-JP" dirty="0" smtClean="0">
              <a:solidFill>
                <a:srgbClr val="5F6368"/>
              </a:solidFill>
              <a:latin typeface="Open Sans"/>
              <a:ea typeface="Open Sans"/>
              <a:cs typeface="Open Sans"/>
              <a:sym typeface="Open Sans"/>
            </a:endParaRPr>
          </a:p>
          <a:p>
            <a:pPr lvl="0" algn="ctr"/>
            <a:endParaRPr lang="en-US" altLang="ja-JP" dirty="0">
              <a:solidFill>
                <a:srgbClr val="5F6368"/>
              </a:solidFill>
              <a:latin typeface="Open Sans"/>
              <a:ea typeface="Open Sans"/>
              <a:cs typeface="Open Sans"/>
              <a:sym typeface="Open Sans"/>
            </a:endParaRPr>
          </a:p>
          <a:p>
            <a:pPr lvl="0" algn="ctr"/>
            <a:endParaRPr lang="en-US" altLang="ja-JP" dirty="0" smtClean="0">
              <a:solidFill>
                <a:srgbClr val="5F6368"/>
              </a:solidFill>
              <a:latin typeface="Open Sans"/>
              <a:ea typeface="Open Sans"/>
              <a:cs typeface="Open Sans"/>
              <a:sym typeface="Open Sans"/>
            </a:endParaRPr>
          </a:p>
          <a:p>
            <a:pPr lvl="0" algn="ctr"/>
            <a:endParaRPr lang="en-US" altLang="ja-JP" dirty="0">
              <a:solidFill>
                <a:srgbClr val="5F6368"/>
              </a:solidFill>
              <a:latin typeface="Open Sans"/>
              <a:ea typeface="Open Sans"/>
              <a:cs typeface="Open Sans"/>
              <a:sym typeface="Open Sans"/>
            </a:endParaRPr>
          </a:p>
          <a:p>
            <a:pPr lvl="0" algn="ctr"/>
            <a:endParaRPr lang="en-US" altLang="ja-JP" dirty="0" smtClean="0">
              <a:solidFill>
                <a:srgbClr val="5F6368"/>
              </a:solidFill>
              <a:latin typeface="Open Sans"/>
              <a:ea typeface="Open Sans"/>
              <a:cs typeface="Open Sans"/>
              <a:sym typeface="Open Sans"/>
            </a:endParaRPr>
          </a:p>
          <a:p>
            <a:pPr lvl="0" algn="ctr"/>
            <a:endParaRPr lang="en-US" altLang="ja-JP" dirty="0">
              <a:solidFill>
                <a:srgbClr val="5F6368"/>
              </a:solidFill>
              <a:latin typeface="Open Sans"/>
              <a:ea typeface="Open Sans"/>
              <a:cs typeface="Open Sans"/>
              <a:sym typeface="Open Sans"/>
            </a:endParaRPr>
          </a:p>
          <a:p>
            <a:pPr lvl="0" algn="ctr"/>
            <a:endParaRPr lang="en-US" altLang="ja-JP" dirty="0" smtClean="0">
              <a:solidFill>
                <a:srgbClr val="5F6368"/>
              </a:solidFill>
              <a:latin typeface="Open Sans"/>
              <a:ea typeface="Open Sans"/>
              <a:cs typeface="Open Sans"/>
              <a:sym typeface="Open Sans"/>
            </a:endParaRPr>
          </a:p>
          <a:p>
            <a:pPr lvl="0" algn="ctr"/>
            <a:endParaRPr lang="en-US" altLang="ja-JP" dirty="0" smtClean="0">
              <a:solidFill>
                <a:srgbClr val="5F6368"/>
              </a:solidFill>
              <a:latin typeface="Open Sans"/>
              <a:ea typeface="Open Sans"/>
              <a:cs typeface="Open Sans"/>
              <a:sym typeface="Open Sans"/>
            </a:endParaRPr>
          </a:p>
          <a:p>
            <a:pPr lvl="0" algn="ctr"/>
            <a:endParaRPr lang="en-US" altLang="ja-JP" dirty="0">
              <a:solidFill>
                <a:srgbClr val="5F6368"/>
              </a:solidFill>
              <a:latin typeface="Open Sans"/>
              <a:ea typeface="Open Sans"/>
              <a:cs typeface="Open Sans"/>
              <a:sym typeface="Open Sans"/>
            </a:endParaRPr>
          </a:p>
          <a:p>
            <a:pPr lvl="0" algn="ctr"/>
            <a:endParaRPr lang="en-US" altLang="ja-JP" dirty="0" smtClean="0">
              <a:solidFill>
                <a:srgbClr val="5F6368"/>
              </a:solidFill>
              <a:latin typeface="Open Sans"/>
              <a:ea typeface="Open Sans"/>
              <a:cs typeface="Open Sans"/>
              <a:sym typeface="Open Sans"/>
            </a:endParaRPr>
          </a:p>
          <a:p>
            <a:pPr lvl="0" algn="ctr"/>
            <a:endParaRPr lang="en-US" altLang="ja-JP" dirty="0">
              <a:solidFill>
                <a:srgbClr val="5F6368"/>
              </a:solidFill>
              <a:latin typeface="Open Sans"/>
              <a:ea typeface="Open Sans"/>
              <a:cs typeface="Open Sans"/>
              <a:sym typeface="Open Sans"/>
            </a:endParaRPr>
          </a:p>
          <a:p>
            <a:pPr lvl="0" algn="ctr"/>
            <a:endParaRPr lang="en-US" altLang="ja-JP" dirty="0" smtClean="0">
              <a:solidFill>
                <a:srgbClr val="5F6368"/>
              </a:solidFill>
              <a:latin typeface="Open Sans"/>
              <a:ea typeface="Open Sans"/>
              <a:cs typeface="Open Sans"/>
              <a:sym typeface="Open Sans"/>
            </a:endParaRPr>
          </a:p>
          <a:p>
            <a:pPr lvl="0" algn="ctr"/>
            <a:endParaRPr lang="en-US" altLang="ja-JP" dirty="0">
              <a:solidFill>
                <a:srgbClr val="5F6368"/>
              </a:solidFill>
              <a:latin typeface="Open Sans"/>
              <a:ea typeface="Open Sans"/>
              <a:cs typeface="Open Sans"/>
              <a:sym typeface="Open Sans"/>
            </a:endParaRPr>
          </a:p>
          <a:p>
            <a:pPr lvl="0" algn="ctr"/>
            <a:r>
              <a:rPr lang="en-US" altLang="ja-JP" dirty="0" smtClean="0">
                <a:solidFill>
                  <a:srgbClr val="5F6368"/>
                </a:solidFill>
                <a:latin typeface="Open Sans"/>
                <a:ea typeface="Open Sans"/>
                <a:cs typeface="Open Sans"/>
                <a:sym typeface="Open Sans"/>
              </a:rPr>
              <a:t>Red </a:t>
            </a:r>
            <a:r>
              <a:rPr lang="en-US" altLang="ja-JP" dirty="0">
                <a:solidFill>
                  <a:srgbClr val="5F6368"/>
                </a:solidFill>
                <a:latin typeface="Open Sans"/>
                <a:ea typeface="Open Sans"/>
                <a:cs typeface="Open Sans"/>
                <a:sym typeface="Open Sans"/>
              </a:rPr>
              <a:t>stars were used to mark the element of each sketch that would be used in the initial digital wireframe.</a:t>
            </a:r>
          </a:p>
        </p:txBody>
      </p:sp>
      <p:sp>
        <p:nvSpPr>
          <p:cNvPr id="258" name="Google Shape;258;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59" name="Google Shape;259;p50"/>
          <p:cNvSpPr txBox="1"/>
          <p:nvPr/>
        </p:nvSpPr>
        <p:spPr>
          <a:xfrm>
            <a:off x="517674" y="1522550"/>
            <a:ext cx="2970243" cy="2123628"/>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altLang="ja-JP" dirty="0" smtClean="0">
                <a:latin typeface="Open Sans" panose="020B0604020202020204" charset="0"/>
                <a:ea typeface="Open Sans" panose="020B0604020202020204" charset="0"/>
                <a:cs typeface="Open Sans" panose="020B0604020202020204" charset="0"/>
              </a:rPr>
              <a:t>Our website </a:t>
            </a:r>
            <a:r>
              <a:rPr lang="en-US" altLang="ja-JP" dirty="0">
                <a:latin typeface="Open Sans" panose="020B0604020202020204" charset="0"/>
                <a:ea typeface="Open Sans" panose="020B0604020202020204" charset="0"/>
                <a:cs typeface="Open Sans" panose="020B0604020202020204" charset="0"/>
              </a:rPr>
              <a:t>would make users </a:t>
            </a:r>
            <a:r>
              <a:rPr lang="en-US" altLang="ja-JP" dirty="0" smtClean="0">
                <a:latin typeface="Open Sans" panose="020B0604020202020204" charset="0"/>
                <a:ea typeface="Open Sans" panose="020B0604020202020204" charset="0"/>
                <a:cs typeface="Open Sans" panose="020B0604020202020204" charset="0"/>
              </a:rPr>
              <a:t>easy to process </a:t>
            </a:r>
            <a:r>
              <a:rPr lang="en-US" altLang="ja-JP" dirty="0">
                <a:latin typeface="Open Sans" panose="020B0604020202020204" charset="0"/>
                <a:ea typeface="Open Sans" panose="020B0604020202020204" charset="0"/>
                <a:cs typeface="Open Sans" panose="020B0604020202020204" charset="0"/>
              </a:rPr>
              <a:t>their order in advance to get fresh and healthy bread.  We show main products first, then users can choose them smoothly. </a:t>
            </a:r>
            <a:endParaRPr dirty="0"/>
          </a:p>
        </p:txBody>
      </p:sp>
      <p:sp>
        <p:nvSpPr>
          <p:cNvPr id="260" name="Google Shape;260;p50"/>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wireframes </a:t>
            </a:r>
            <a:endParaRPr sz="1200">
              <a:solidFill>
                <a:srgbClr val="5F6368"/>
              </a:solidFill>
              <a:latin typeface="Open Sans"/>
              <a:ea typeface="Open Sans"/>
              <a:cs typeface="Open Sans"/>
              <a:sym typeface="Open San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598" y="603094"/>
            <a:ext cx="4258551" cy="319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1"/>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51"/>
          <p:cNvSpPr txBox="1"/>
          <p:nvPr/>
        </p:nvSpPr>
        <p:spPr>
          <a:xfrm>
            <a:off x="517675" y="524350"/>
            <a:ext cx="7000800" cy="9234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 </a:t>
            </a:r>
            <a:endParaRPr sz="2400">
              <a:solidFill>
                <a:srgbClr val="5F6368"/>
              </a:solidFill>
              <a:latin typeface="Open Sans"/>
              <a:ea typeface="Open Sans"/>
              <a:cs typeface="Open Sans"/>
              <a:sym typeface="Open Sans"/>
            </a:endParaRPr>
          </a:p>
          <a:p>
            <a:pPr marL="0" lvl="0" indent="0" algn="l" rtl="0">
              <a:spcBef>
                <a:spcPts val="0"/>
              </a:spcBef>
              <a:spcAft>
                <a:spcPts val="0"/>
              </a:spcAft>
              <a:buNone/>
            </a:pPr>
            <a:r>
              <a:rPr lang="en" sz="2400">
                <a:solidFill>
                  <a:srgbClr val="5F6368"/>
                </a:solidFill>
                <a:latin typeface="Open Sans"/>
                <a:ea typeface="Open Sans"/>
                <a:cs typeface="Open Sans"/>
                <a:sym typeface="Open Sans"/>
              </a:rPr>
              <a:t>screen size variation(s) </a:t>
            </a:r>
            <a:endParaRPr sz="2400">
              <a:solidFill>
                <a:srgbClr val="5F6368"/>
              </a:solidFill>
              <a:latin typeface="Open Sans"/>
              <a:ea typeface="Open Sans"/>
              <a:cs typeface="Open Sans"/>
              <a:sym typeface="Open Sans"/>
            </a:endParaRPr>
          </a:p>
        </p:txBody>
      </p:sp>
      <p:sp>
        <p:nvSpPr>
          <p:cNvPr id="267" name="Google Shape;267;p51"/>
          <p:cNvSpPr txBox="1"/>
          <p:nvPr/>
        </p:nvSpPr>
        <p:spPr>
          <a:xfrm>
            <a:off x="517675" y="15225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smtClean="0">
                <a:solidFill>
                  <a:srgbClr val="5F6368"/>
                </a:solidFill>
                <a:latin typeface="Open Sans"/>
                <a:ea typeface="Open Sans"/>
                <a:cs typeface="Open Sans"/>
                <a:sym typeface="Open Sans"/>
              </a:rPr>
              <a:t>Customers of ABC Bakery access the site on a variety of different devices, I started to work on designs for additional screen sizes to make sure the site would be fully responsive. </a:t>
            </a:r>
            <a:endParaRPr dirty="0"/>
          </a:p>
        </p:txBody>
      </p:sp>
      <p:sp>
        <p:nvSpPr>
          <p:cNvPr id="268" name="Google Shape;268;p51"/>
          <p:cNvSpPr txBox="1"/>
          <p:nvPr/>
        </p:nvSpPr>
        <p:spPr>
          <a:xfrm>
            <a:off x="6011725" y="229470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5F6368"/>
                </a:solidFill>
                <a:latin typeface="Open Sans"/>
                <a:ea typeface="Open Sans"/>
                <a:cs typeface="Open Sans"/>
                <a:sym typeface="Open Sans"/>
              </a:rPr>
              <a:t>Image of paper wireframe screen size variation(s)</a:t>
            </a:r>
            <a:endParaRPr sz="1200" dirty="0">
              <a:solidFill>
                <a:srgbClr val="5F6368"/>
              </a:solidFill>
              <a:latin typeface="Open Sans"/>
              <a:ea typeface="Open Sans"/>
              <a:cs typeface="Open Sans"/>
              <a:sym typeface="Open San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406" y="1013094"/>
            <a:ext cx="2988138" cy="348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875" y="282804"/>
            <a:ext cx="2654536" cy="4767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正方形/長方形 1"/>
          <p:cNvSpPr/>
          <p:nvPr/>
        </p:nvSpPr>
        <p:spPr>
          <a:xfrm>
            <a:off x="4732256" y="94268"/>
            <a:ext cx="1206631" cy="188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Mobile</a:t>
            </a:r>
            <a:endParaRPr kumimoji="1" lang="ja-JP" altLang="en-US" dirty="0"/>
          </a:p>
        </p:txBody>
      </p:sp>
      <p:sp>
        <p:nvSpPr>
          <p:cNvPr id="3" name="正方形/長方形 2"/>
          <p:cNvSpPr/>
          <p:nvPr/>
        </p:nvSpPr>
        <p:spPr>
          <a:xfrm>
            <a:off x="7428322" y="735291"/>
            <a:ext cx="1225484" cy="250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Website</a:t>
            </a:r>
            <a:endParaRPr kumimoji="1" lang="ja-JP"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4" name="Google Shape;274;p52"/>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smtClean="0">
                <a:solidFill>
                  <a:srgbClr val="5F6368"/>
                </a:solidFill>
                <a:latin typeface="Open Sans"/>
                <a:ea typeface="Open Sans"/>
                <a:cs typeface="Open Sans"/>
                <a:sym typeface="Open Sans"/>
              </a:rPr>
              <a:t>We started creating the digital wireframes from paper wireframe by focusing on improving the usability of users.</a:t>
            </a:r>
            <a:endParaRPr dirty="0"/>
          </a:p>
        </p:txBody>
      </p:sp>
      <p:sp>
        <p:nvSpPr>
          <p:cNvPr id="275" name="Google Shape;275;p52"/>
          <p:cNvSpPr/>
          <p:nvPr/>
        </p:nvSpPr>
        <p:spPr>
          <a:xfrm>
            <a:off x="3644375" y="984600"/>
            <a:ext cx="5200800" cy="3085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2"/>
          <p:cNvSpPr txBox="1"/>
          <p:nvPr/>
        </p:nvSpPr>
        <p:spPr>
          <a:xfrm>
            <a:off x="2388775" y="2938572"/>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smtClean="0">
                <a:solidFill>
                  <a:srgbClr val="5F6368"/>
                </a:solidFill>
                <a:latin typeface="Open Sans"/>
                <a:ea typeface="Open Sans"/>
                <a:cs typeface="Open Sans"/>
                <a:sym typeface="Open Sans"/>
              </a:rPr>
              <a:t>Easy to know  promotion product</a:t>
            </a:r>
            <a:endParaRPr sz="1000" dirty="0">
              <a:solidFill>
                <a:srgbClr val="5F6368"/>
              </a:solidFill>
              <a:latin typeface="Open Sans"/>
              <a:ea typeface="Open Sans"/>
              <a:cs typeface="Open Sans"/>
              <a:sym typeface="Open Sans"/>
            </a:endParaRPr>
          </a:p>
        </p:txBody>
      </p:sp>
      <p:sp>
        <p:nvSpPr>
          <p:cNvPr id="278" name="Google Shape;278;p52"/>
          <p:cNvSpPr txBox="1"/>
          <p:nvPr/>
        </p:nvSpPr>
        <p:spPr>
          <a:xfrm>
            <a:off x="5298575" y="197325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first wireframe example that demonstrates design thinking aligned with user research </a:t>
            </a:r>
            <a:endParaRPr sz="1200">
              <a:solidFill>
                <a:srgbClr val="5F6368"/>
              </a:solidFill>
              <a:latin typeface="Open Sans"/>
              <a:ea typeface="Open Sans"/>
              <a:cs typeface="Open Sans"/>
              <a:sym typeface="Open Sans"/>
            </a:endParaRPr>
          </a:p>
        </p:txBody>
      </p:sp>
      <p:sp>
        <p:nvSpPr>
          <p:cNvPr id="279" name="Google Shape;279;p52"/>
          <p:cNvSpPr txBox="1"/>
          <p:nvPr/>
        </p:nvSpPr>
        <p:spPr>
          <a:xfrm>
            <a:off x="2388775" y="3755817"/>
            <a:ext cx="11004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smtClean="0">
                <a:solidFill>
                  <a:srgbClr val="5F6368"/>
                </a:solidFill>
                <a:latin typeface="Open Sans"/>
                <a:ea typeface="Open Sans"/>
                <a:cs typeface="Open Sans"/>
                <a:sym typeface="Open Sans"/>
              </a:rPr>
              <a:t>Users can see their products from homepage screen</a:t>
            </a:r>
            <a:endParaRPr sz="1000" dirty="0">
              <a:solidFill>
                <a:srgbClr val="5F6368"/>
              </a:solidFill>
              <a:latin typeface="Open Sans"/>
              <a:ea typeface="Open Sans"/>
              <a:cs typeface="Open Sans"/>
              <a:sym typeface="Open San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375" y="416506"/>
            <a:ext cx="5200800"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Google Shape;280;p52"/>
          <p:cNvCxnSpPr/>
          <p:nvPr/>
        </p:nvCxnSpPr>
        <p:spPr>
          <a:xfrm flipV="1">
            <a:off x="3286451" y="2685972"/>
            <a:ext cx="795047" cy="1211888"/>
          </a:xfrm>
          <a:prstGeom prst="straightConnector1">
            <a:avLst/>
          </a:prstGeom>
          <a:noFill/>
          <a:ln w="19050" cap="flat" cmpd="sng">
            <a:solidFill>
              <a:srgbClr val="FBBC04"/>
            </a:solidFill>
            <a:prstDash val="solid"/>
            <a:round/>
            <a:headEnd type="none" w="med" len="med"/>
            <a:tailEnd type="triangle" w="med" len="med"/>
          </a:ln>
        </p:spPr>
      </p:cxnSp>
      <p:cxnSp>
        <p:nvCxnSpPr>
          <p:cNvPr id="13" name="Google Shape;280;p52"/>
          <p:cNvCxnSpPr/>
          <p:nvPr/>
        </p:nvCxnSpPr>
        <p:spPr>
          <a:xfrm flipV="1">
            <a:off x="2941972" y="1792664"/>
            <a:ext cx="795047" cy="1211888"/>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3"/>
          <p:cNvSpPr txBox="1"/>
          <p:nvPr/>
        </p:nvSpPr>
        <p:spPr>
          <a:xfrm>
            <a:off x="442260" y="-69539"/>
            <a:ext cx="7000800" cy="9234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Digital wireframe </a:t>
            </a:r>
            <a:endParaRPr sz="2400" dirty="0">
              <a:solidFill>
                <a:srgbClr val="5F6368"/>
              </a:solidFill>
              <a:latin typeface="Open Sans"/>
              <a:ea typeface="Open Sans"/>
              <a:cs typeface="Open Sans"/>
              <a:sym typeface="Open Sans"/>
            </a:endParaRPr>
          </a:p>
          <a:p>
            <a:pPr marL="0" lvl="0" indent="0" algn="l" rtl="0">
              <a:spcBef>
                <a:spcPts val="0"/>
              </a:spcBef>
              <a:spcAft>
                <a:spcPts val="0"/>
              </a:spcAft>
              <a:buNone/>
            </a:pPr>
            <a:r>
              <a:rPr lang="en" sz="2400" dirty="0">
                <a:solidFill>
                  <a:srgbClr val="5F6368"/>
                </a:solidFill>
                <a:latin typeface="Open Sans"/>
                <a:ea typeface="Open Sans"/>
                <a:cs typeface="Open Sans"/>
                <a:sym typeface="Open Sans"/>
              </a:rPr>
              <a:t>screen size variation(s) </a:t>
            </a:r>
            <a:endParaRPr sz="2400" dirty="0">
              <a:solidFill>
                <a:srgbClr val="5F6368"/>
              </a:solidFill>
              <a:latin typeface="Open Sans"/>
              <a:ea typeface="Open Sans"/>
              <a:cs typeface="Open Sans"/>
              <a:sym typeface="Open Sans"/>
            </a:endParaRPr>
          </a:p>
        </p:txBody>
      </p:sp>
      <p:sp>
        <p:nvSpPr>
          <p:cNvPr id="288" name="Google Shape;288;p53"/>
          <p:cNvSpPr txBox="1"/>
          <p:nvPr/>
        </p:nvSpPr>
        <p:spPr>
          <a:xfrm>
            <a:off x="5731675" y="201765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wireframe example that showcases </a:t>
            </a:r>
            <a:endParaRPr sz="1200">
              <a:solidFill>
                <a:srgbClr val="5F6368"/>
              </a:solidFill>
              <a:latin typeface="Open Sans"/>
              <a:ea typeface="Open Sans"/>
              <a:cs typeface="Open Sans"/>
              <a:sym typeface="Open Sans"/>
            </a:endParaRPr>
          </a:p>
          <a:p>
            <a:pPr marL="0" lvl="0" indent="0" algn="ctr" rtl="0">
              <a:spcBef>
                <a:spcPts val="0"/>
              </a:spcBef>
              <a:spcAft>
                <a:spcPts val="0"/>
              </a:spcAft>
              <a:buNone/>
            </a:pPr>
            <a:r>
              <a:rPr lang="en" sz="1200">
                <a:solidFill>
                  <a:srgbClr val="5F6368"/>
                </a:solidFill>
                <a:latin typeface="Open Sans"/>
                <a:ea typeface="Open Sans"/>
                <a:cs typeface="Open Sans"/>
                <a:sym typeface="Open Sans"/>
              </a:rPr>
              <a:t>different screen size variations</a:t>
            </a:r>
            <a:endParaRPr sz="1200">
              <a:solidFill>
                <a:srgbClr val="5F6368"/>
              </a:solidFill>
              <a:latin typeface="Open Sans"/>
              <a:ea typeface="Open Sans"/>
              <a:cs typeface="Open Sans"/>
              <a:sym typeface="Open San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0" y="853861"/>
            <a:ext cx="3969484"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002" y="617216"/>
            <a:ext cx="2420621" cy="428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正方形/長方形 1"/>
          <p:cNvSpPr/>
          <p:nvPr/>
        </p:nvSpPr>
        <p:spPr>
          <a:xfrm>
            <a:off x="5326002" y="617216"/>
            <a:ext cx="2420621" cy="4289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42260" y="853861"/>
            <a:ext cx="3969484" cy="3816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4"/>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94" name="Google Shape;294;p54"/>
          <p:cNvSpPr txBox="1"/>
          <p:nvPr/>
        </p:nvSpPr>
        <p:spPr>
          <a:xfrm>
            <a:off x="517675" y="1078450"/>
            <a:ext cx="2915400" cy="2908458"/>
          </a:xfrm>
          <a:prstGeom prst="rect">
            <a:avLst/>
          </a:prstGeom>
          <a:noFill/>
          <a:ln>
            <a:noFill/>
          </a:ln>
        </p:spPr>
        <p:txBody>
          <a:bodyPr spcFirstLastPara="1" wrap="square" lIns="0" tIns="91425" rIns="91425" bIns="91425" anchor="t" anchorCtr="0">
            <a:spAutoFit/>
          </a:bodyPr>
          <a:lstStyle/>
          <a:p>
            <a:pPr lvl="0">
              <a:lnSpc>
                <a:spcPct val="150000"/>
              </a:lnSpc>
            </a:pPr>
            <a:r>
              <a:rPr lang="en" altLang="ja-JP" dirty="0">
                <a:solidFill>
                  <a:srgbClr val="5F6368"/>
                </a:solidFill>
                <a:latin typeface="Open Sans"/>
                <a:ea typeface="Open Sans"/>
                <a:cs typeface="Open Sans"/>
                <a:sym typeface="Open Sans"/>
              </a:rPr>
              <a:t>The low-fidelity prototype connected the primary user flow of ordering  bread and sandwiches. This prototype could be used in a usability study with users</a:t>
            </a:r>
            <a:r>
              <a:rPr lang="en" altLang="ja-JP" dirty="0" smtClean="0">
                <a:solidFill>
                  <a:srgbClr val="5F6368"/>
                </a:solidFill>
                <a:latin typeface="Open Sans"/>
                <a:ea typeface="Open Sans"/>
                <a:cs typeface="Open Sans"/>
                <a:sym typeface="Open Sans"/>
              </a:rPr>
              <a:t>.</a:t>
            </a:r>
          </a:p>
          <a:p>
            <a:pPr lvl="0">
              <a:lnSpc>
                <a:spcPct val="150000"/>
              </a:lnSpc>
            </a:pPr>
            <a:r>
              <a:rPr lang="en" altLang="ja-JP" dirty="0" smtClean="0">
                <a:solidFill>
                  <a:srgbClr val="5F6368"/>
                </a:solidFill>
                <a:latin typeface="Open Sans"/>
                <a:ea typeface="Open Sans"/>
                <a:cs typeface="Open Sans"/>
                <a:sym typeface="Open Sans"/>
              </a:rPr>
              <a:t>V</a:t>
            </a:r>
            <a:r>
              <a:rPr lang="en-AU" altLang="ja-JP" dirty="0" err="1" smtClean="0">
                <a:solidFill>
                  <a:srgbClr val="5F6368"/>
                </a:solidFill>
                <a:latin typeface="Open Sans"/>
                <a:ea typeface="Open Sans"/>
                <a:cs typeface="Open Sans"/>
                <a:sym typeface="Open Sans"/>
              </a:rPr>
              <a:t>iew</a:t>
            </a:r>
            <a:r>
              <a:rPr lang="en-AU" altLang="ja-JP" dirty="0" smtClean="0">
                <a:solidFill>
                  <a:srgbClr val="5F6368"/>
                </a:solidFill>
                <a:latin typeface="Open Sans"/>
                <a:ea typeface="Open Sans"/>
                <a:cs typeface="Open Sans"/>
                <a:sym typeface="Open Sans"/>
              </a:rPr>
              <a:t> the Bakery website</a:t>
            </a:r>
            <a:endParaRPr lang="en" altLang="ja-JP" dirty="0" smtClean="0">
              <a:solidFill>
                <a:srgbClr val="5F6368"/>
              </a:solidFill>
              <a:latin typeface="Open Sans"/>
              <a:ea typeface="Open Sans"/>
              <a:cs typeface="Open Sans"/>
              <a:sym typeface="Open Sans"/>
            </a:endParaRPr>
          </a:p>
          <a:p>
            <a:pPr lvl="0">
              <a:lnSpc>
                <a:spcPct val="150000"/>
              </a:lnSpc>
            </a:pPr>
            <a:r>
              <a:rPr lang="en-AU" altLang="ja-JP" sz="1000" u="sng" dirty="0">
                <a:solidFill>
                  <a:schemeClr val="accent1"/>
                </a:solidFill>
                <a:latin typeface="Open Sans"/>
                <a:ea typeface="Open Sans"/>
                <a:cs typeface="Open Sans"/>
                <a:sym typeface="Open Sans"/>
              </a:rPr>
              <a:t>https://xd.adobe.com/view/4153bde9-fe3a-4ab7-af8c-5e6f84760058-1400/</a:t>
            </a:r>
            <a:endParaRPr lang="en" altLang="ja-JP" sz="1000" u="sng" dirty="0">
              <a:solidFill>
                <a:schemeClr val="accent1"/>
              </a:solidFill>
              <a:latin typeface="Open Sans"/>
              <a:ea typeface="Open Sans"/>
              <a:cs typeface="Open Sans"/>
              <a:sym typeface="Open Sans"/>
            </a:endParaRPr>
          </a:p>
        </p:txBody>
      </p:sp>
      <p:sp>
        <p:nvSpPr>
          <p:cNvPr id="295" name="Google Shape;295;p54"/>
          <p:cNvSpPr/>
          <p:nvPr/>
        </p:nvSpPr>
        <p:spPr>
          <a:xfrm>
            <a:off x="4211875" y="0"/>
            <a:ext cx="49320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4"/>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185" y="901732"/>
            <a:ext cx="4453380" cy="334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302" name="Google Shape;302;p55"/>
          <p:cNvSpPr txBox="1"/>
          <p:nvPr/>
        </p:nvSpPr>
        <p:spPr>
          <a:xfrm>
            <a:off x="86827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Study type:</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Unmoderated usability study</a:t>
            </a:r>
            <a:endParaRPr sz="1200" b="1">
              <a:solidFill>
                <a:srgbClr val="4285F4"/>
              </a:solidFill>
              <a:latin typeface="Open Sans"/>
              <a:ea typeface="Open Sans"/>
              <a:cs typeface="Open Sans"/>
              <a:sym typeface="Open Sans"/>
            </a:endParaRPr>
          </a:p>
        </p:txBody>
      </p:sp>
      <p:sp>
        <p:nvSpPr>
          <p:cNvPr id="303" name="Google Shape;303;p55"/>
          <p:cNvSpPr/>
          <p:nvPr/>
        </p:nvSpPr>
        <p:spPr>
          <a:xfrm>
            <a:off x="233467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5"/>
          <p:cNvSpPr txBox="1"/>
          <p:nvPr/>
        </p:nvSpPr>
        <p:spPr>
          <a:xfrm>
            <a:off x="4829625" y="193265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Location:</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smtClean="0">
                <a:solidFill>
                  <a:srgbClr val="5F6368"/>
                </a:solidFill>
                <a:latin typeface="Open Sans"/>
                <a:ea typeface="Open Sans"/>
                <a:cs typeface="Open Sans"/>
                <a:sym typeface="Open Sans"/>
              </a:rPr>
              <a:t>Belgium, </a:t>
            </a:r>
            <a:r>
              <a:rPr lang="en" sz="1200" dirty="0">
                <a:solidFill>
                  <a:srgbClr val="5F6368"/>
                </a:solidFill>
                <a:latin typeface="Open Sans"/>
                <a:ea typeface="Open Sans"/>
                <a:cs typeface="Open Sans"/>
                <a:sym typeface="Open Sans"/>
              </a:rPr>
              <a:t>remote</a:t>
            </a:r>
            <a:endParaRPr sz="1200" b="1" dirty="0">
              <a:solidFill>
                <a:srgbClr val="FBBC04"/>
              </a:solidFill>
              <a:latin typeface="Open Sans"/>
              <a:ea typeface="Open Sans"/>
              <a:cs typeface="Open Sans"/>
              <a:sym typeface="Open Sans"/>
            </a:endParaRPr>
          </a:p>
        </p:txBody>
      </p:sp>
      <p:sp>
        <p:nvSpPr>
          <p:cNvPr id="305" name="Google Shape;305;p55"/>
          <p:cNvSpPr/>
          <p:nvPr/>
        </p:nvSpPr>
        <p:spPr>
          <a:xfrm>
            <a:off x="629602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5"/>
          <p:cNvSpPr txBox="1"/>
          <p:nvPr/>
        </p:nvSpPr>
        <p:spPr>
          <a:xfrm>
            <a:off x="86827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Participants:</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5 participants</a:t>
            </a:r>
            <a:endParaRPr sz="1200" b="1">
              <a:solidFill>
                <a:srgbClr val="4285F4"/>
              </a:solidFill>
              <a:latin typeface="Open Sans"/>
              <a:ea typeface="Open Sans"/>
              <a:cs typeface="Open Sans"/>
              <a:sym typeface="Open Sans"/>
            </a:endParaRPr>
          </a:p>
        </p:txBody>
      </p:sp>
      <p:sp>
        <p:nvSpPr>
          <p:cNvPr id="307" name="Google Shape;307;p55"/>
          <p:cNvSpPr/>
          <p:nvPr/>
        </p:nvSpPr>
        <p:spPr>
          <a:xfrm>
            <a:off x="233467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5"/>
          <p:cNvSpPr txBox="1"/>
          <p:nvPr/>
        </p:nvSpPr>
        <p:spPr>
          <a:xfrm>
            <a:off x="482962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a:solidFill>
                  <a:srgbClr val="5F6368"/>
                </a:solidFill>
                <a:latin typeface="Open Sans SemiBold"/>
                <a:ea typeface="Open Sans SemiBold"/>
                <a:cs typeface="Open Sans SemiBold"/>
                <a:sym typeface="Open Sans SemiBold"/>
              </a:rPr>
              <a:t>Length:</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20-30 minutes</a:t>
            </a:r>
            <a:endParaRPr sz="1200" b="1">
              <a:solidFill>
                <a:srgbClr val="4285F4"/>
              </a:solidFill>
              <a:latin typeface="Open Sans"/>
              <a:ea typeface="Open Sans"/>
              <a:cs typeface="Open Sans"/>
              <a:sym typeface="Open Sans"/>
            </a:endParaRPr>
          </a:p>
        </p:txBody>
      </p:sp>
      <p:sp>
        <p:nvSpPr>
          <p:cNvPr id="309" name="Google Shape;309;p55"/>
          <p:cNvSpPr/>
          <p:nvPr/>
        </p:nvSpPr>
        <p:spPr>
          <a:xfrm>
            <a:off x="629602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5"/>
          <p:cNvSpPr/>
          <p:nvPr/>
        </p:nvSpPr>
        <p:spPr>
          <a:xfrm>
            <a:off x="2432025" y="3415575"/>
            <a:ext cx="318600" cy="223550"/>
          </a:xfrm>
          <a:custGeom>
            <a:avLst/>
            <a:gdLst/>
            <a:ahLst/>
            <a:cxnLst/>
            <a:rect l="l" t="t" r="r" b="b"/>
            <a:pathLst>
              <a:path w="1048" h="735" extrusionOk="0">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1" name="Google Shape;311;p55"/>
          <p:cNvSpPr/>
          <p:nvPr/>
        </p:nvSpPr>
        <p:spPr>
          <a:xfrm>
            <a:off x="6441252" y="1401778"/>
            <a:ext cx="222841" cy="319496"/>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2" name="Google Shape;312;p55"/>
          <p:cNvSpPr/>
          <p:nvPr/>
        </p:nvSpPr>
        <p:spPr>
          <a:xfrm>
            <a:off x="6392921" y="3384699"/>
            <a:ext cx="319496" cy="318153"/>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3" name="Google Shape;313;p55"/>
          <p:cNvSpPr/>
          <p:nvPr/>
        </p:nvSpPr>
        <p:spPr>
          <a:xfrm>
            <a:off x="2460538" y="1416000"/>
            <a:ext cx="261574" cy="291049"/>
          </a:xfrm>
          <a:custGeom>
            <a:avLst/>
            <a:gdLst/>
            <a:ahLst/>
            <a:cxnLst/>
            <a:rect l="l" t="t" r="r" b="b"/>
            <a:pathLst>
              <a:path w="941" h="1046" extrusionOk="0">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19" name="Google Shape;319;p56"/>
          <p:cNvSpPr txBox="1"/>
          <p:nvPr/>
        </p:nvSpPr>
        <p:spPr>
          <a:xfrm>
            <a:off x="532875" y="1355375"/>
            <a:ext cx="6494100" cy="43239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dirty="0" smtClean="0">
                <a:solidFill>
                  <a:srgbClr val="5F6368"/>
                </a:solidFill>
                <a:latin typeface="Open Sans"/>
                <a:ea typeface="Open Sans"/>
                <a:cs typeface="Open Sans"/>
                <a:sym typeface="Open Sans"/>
              </a:rPr>
              <a:t>There were the main findings uncovered by the usability  study.</a:t>
            </a:r>
            <a:endParaRPr dirty="0">
              <a:solidFill>
                <a:srgbClr val="5F6368"/>
              </a:solidFill>
              <a:latin typeface="Open Sans"/>
              <a:ea typeface="Open Sans"/>
              <a:cs typeface="Open Sans"/>
              <a:sym typeface="Open Sans"/>
            </a:endParaRPr>
          </a:p>
        </p:txBody>
      </p:sp>
      <p:sp>
        <p:nvSpPr>
          <p:cNvPr id="320" name="Google Shape;320;p56"/>
          <p:cNvSpPr txBox="1"/>
          <p:nvPr/>
        </p:nvSpPr>
        <p:spPr>
          <a:xfrm>
            <a:off x="909653" y="3302063"/>
            <a:ext cx="19812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smtClean="0">
                <a:solidFill>
                  <a:srgbClr val="5F6368"/>
                </a:solidFill>
                <a:latin typeface="Open Sans"/>
                <a:ea typeface="Open Sans"/>
                <a:cs typeface="Open Sans"/>
                <a:sym typeface="Open Sans"/>
              </a:rPr>
              <a:t>Users want to select product  easily with pictures.</a:t>
            </a:r>
            <a:endParaRPr sz="1200" dirty="0">
              <a:solidFill>
                <a:srgbClr val="5F6368"/>
              </a:solidFill>
              <a:latin typeface="Open Sans"/>
              <a:ea typeface="Open Sans"/>
              <a:cs typeface="Open Sans"/>
              <a:sym typeface="Open Sans"/>
            </a:endParaRPr>
          </a:p>
        </p:txBody>
      </p:sp>
      <p:sp>
        <p:nvSpPr>
          <p:cNvPr id="321" name="Google Shape;321;p56"/>
          <p:cNvSpPr txBox="1"/>
          <p:nvPr/>
        </p:nvSpPr>
        <p:spPr>
          <a:xfrm>
            <a:off x="1075338" y="2648914"/>
            <a:ext cx="1872600" cy="680156"/>
          </a:xfrm>
          <a:prstGeom prst="rect">
            <a:avLst/>
          </a:prstGeom>
          <a:noFill/>
          <a:ln>
            <a:noFill/>
          </a:ln>
        </p:spPr>
        <p:txBody>
          <a:bodyPr spcFirstLastPara="1" wrap="square" lIns="0" tIns="91425" rIns="91425" bIns="91425" anchor="t" anchorCtr="0">
            <a:spAutoFit/>
          </a:bodyPr>
          <a:lstStyle/>
          <a:p>
            <a:pPr>
              <a:lnSpc>
                <a:spcPct val="115000"/>
              </a:lnSpc>
            </a:pPr>
            <a:r>
              <a:rPr lang="en-AU" altLang="ja-JP" b="1" dirty="0" smtClean="0">
                <a:solidFill>
                  <a:srgbClr val="F29900"/>
                </a:solidFill>
                <a:latin typeface="Open Sans"/>
                <a:ea typeface="Open Sans"/>
                <a:cs typeface="Open Sans"/>
                <a:sym typeface="Open Sans"/>
              </a:rPr>
              <a:t>Easy way to select products</a:t>
            </a:r>
            <a:endParaRPr lang="en-US" altLang="ja-JP" dirty="0"/>
          </a:p>
        </p:txBody>
      </p:sp>
      <p:sp>
        <p:nvSpPr>
          <p:cNvPr id="322" name="Google Shape;322;p56"/>
          <p:cNvSpPr txBox="1"/>
          <p:nvPr/>
        </p:nvSpPr>
        <p:spPr>
          <a:xfrm>
            <a:off x="3662863" y="2658350"/>
            <a:ext cx="1872600" cy="432396"/>
          </a:xfrm>
          <a:prstGeom prst="rect">
            <a:avLst/>
          </a:prstGeom>
          <a:noFill/>
          <a:ln>
            <a:noFill/>
          </a:ln>
        </p:spPr>
        <p:txBody>
          <a:bodyPr spcFirstLastPara="1" wrap="square" lIns="0" tIns="91425" rIns="91425" bIns="91425" anchor="t" anchorCtr="0">
            <a:spAutoFit/>
          </a:bodyPr>
          <a:lstStyle/>
          <a:p>
            <a:pPr>
              <a:lnSpc>
                <a:spcPct val="115000"/>
              </a:lnSpc>
            </a:pPr>
            <a:r>
              <a:rPr lang="en-AU" altLang="ja-JP" b="1" dirty="0" smtClean="0">
                <a:solidFill>
                  <a:srgbClr val="F29900"/>
                </a:solidFill>
                <a:latin typeface="Open Sans"/>
                <a:ea typeface="Open Sans"/>
                <a:cs typeface="Open Sans"/>
                <a:sym typeface="Open Sans"/>
              </a:rPr>
              <a:t>    Map to find shops</a:t>
            </a:r>
            <a:endParaRPr lang="en-US" altLang="ja-JP" dirty="0"/>
          </a:p>
        </p:txBody>
      </p:sp>
      <p:sp>
        <p:nvSpPr>
          <p:cNvPr id="323" name="Google Shape;323;p56"/>
          <p:cNvSpPr txBox="1"/>
          <p:nvPr/>
        </p:nvSpPr>
        <p:spPr>
          <a:xfrm>
            <a:off x="6507050" y="2658350"/>
            <a:ext cx="1872600" cy="432396"/>
          </a:xfrm>
          <a:prstGeom prst="rect">
            <a:avLst/>
          </a:prstGeom>
          <a:noFill/>
          <a:ln>
            <a:noFill/>
          </a:ln>
        </p:spPr>
        <p:txBody>
          <a:bodyPr spcFirstLastPara="1" wrap="square" lIns="0" tIns="91425" rIns="91425" bIns="91425" anchor="t" anchorCtr="0">
            <a:spAutoFit/>
          </a:bodyPr>
          <a:lstStyle/>
          <a:p>
            <a:pPr>
              <a:lnSpc>
                <a:spcPct val="115000"/>
              </a:lnSpc>
            </a:pPr>
            <a:r>
              <a:rPr lang="en-AU" altLang="ja-JP" b="1" dirty="0" smtClean="0">
                <a:solidFill>
                  <a:srgbClr val="F29900"/>
                </a:solidFill>
                <a:latin typeface="Open Sans"/>
                <a:ea typeface="Open Sans"/>
                <a:cs typeface="Open Sans"/>
                <a:sym typeface="Open Sans"/>
              </a:rPr>
              <a:t>      Cancel option</a:t>
            </a:r>
            <a:endParaRPr lang="en-US" altLang="ja-JP" dirty="0"/>
          </a:p>
        </p:txBody>
      </p:sp>
      <p:sp>
        <p:nvSpPr>
          <p:cNvPr id="324" name="Google Shape;324;p56"/>
          <p:cNvSpPr txBox="1"/>
          <p:nvPr/>
        </p:nvSpPr>
        <p:spPr>
          <a:xfrm>
            <a:off x="3779925" y="3408245"/>
            <a:ext cx="1981200" cy="609367"/>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smtClean="0">
                <a:solidFill>
                  <a:srgbClr val="5F6368"/>
                </a:solidFill>
                <a:latin typeface="Open Sans"/>
                <a:ea typeface="Open Sans"/>
                <a:cs typeface="Open Sans"/>
                <a:sym typeface="Open Sans"/>
              </a:rPr>
              <a:t>Users didn’t find their shop without map. </a:t>
            </a:r>
            <a:endParaRPr sz="1200" dirty="0">
              <a:solidFill>
                <a:srgbClr val="5F6368"/>
              </a:solidFill>
              <a:latin typeface="Open Sans"/>
              <a:ea typeface="Open Sans"/>
              <a:cs typeface="Open Sans"/>
              <a:sym typeface="Open Sans"/>
            </a:endParaRPr>
          </a:p>
        </p:txBody>
      </p:sp>
      <p:sp>
        <p:nvSpPr>
          <p:cNvPr id="325" name="Google Shape;325;p56"/>
          <p:cNvSpPr txBox="1"/>
          <p:nvPr/>
        </p:nvSpPr>
        <p:spPr>
          <a:xfrm>
            <a:off x="6507050" y="3302061"/>
            <a:ext cx="19812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smtClean="0">
                <a:solidFill>
                  <a:srgbClr val="5F6368"/>
                </a:solidFill>
                <a:latin typeface="Open Sans"/>
                <a:ea typeface="Open Sans"/>
                <a:cs typeface="Open Sans"/>
                <a:sym typeface="Open Sans"/>
              </a:rPr>
              <a:t>No option for users when they want to cancel their orders.</a:t>
            </a:r>
            <a:endParaRPr sz="1200" dirty="0">
              <a:solidFill>
                <a:srgbClr val="5F6368"/>
              </a:solidFill>
              <a:latin typeface="Open Sans"/>
              <a:ea typeface="Open Sans"/>
              <a:cs typeface="Open Sans"/>
              <a:sym typeface="Open Sans"/>
            </a:endParaRPr>
          </a:p>
        </p:txBody>
      </p:sp>
      <p:sp>
        <p:nvSpPr>
          <p:cNvPr id="326" name="Google Shape;326;p56"/>
          <p:cNvSpPr/>
          <p:nvPr/>
        </p:nvSpPr>
        <p:spPr>
          <a:xfrm>
            <a:off x="1498338" y="21081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27" name="Google Shape;327;p56"/>
          <p:cNvSpPr/>
          <p:nvPr/>
        </p:nvSpPr>
        <p:spPr>
          <a:xfrm>
            <a:off x="4342513" y="2120246"/>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28" name="Google Shape;328;p56"/>
          <p:cNvSpPr/>
          <p:nvPr/>
        </p:nvSpPr>
        <p:spPr>
          <a:xfrm>
            <a:off x="7186688" y="21081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32"/>
        <p:cNvGrpSpPr/>
        <p:nvPr/>
      </p:nvGrpSpPr>
      <p:grpSpPr>
        <a:xfrm>
          <a:off x="0" y="0"/>
          <a:ext cx="0" cy="0"/>
          <a:chOff x="0" y="0"/>
          <a:chExt cx="0" cy="0"/>
        </a:xfrm>
      </p:grpSpPr>
      <p:sp>
        <p:nvSpPr>
          <p:cNvPr id="333" name="Google Shape;333;p57"/>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34" name="Google Shape;334;p57"/>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35" name="Google Shape;335;p57"/>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0"/>
          <p:cNvSpPr txBox="1"/>
          <p:nvPr/>
        </p:nvSpPr>
        <p:spPr>
          <a:xfrm>
            <a:off x="1231075" y="1351725"/>
            <a:ext cx="39342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a:lnSpc>
                <a:spcPct val="150000"/>
              </a:lnSpc>
              <a:buClr>
                <a:schemeClr val="dk1"/>
              </a:buClr>
              <a:buSzPts val="1100"/>
            </a:pPr>
            <a:r>
              <a:rPr lang="en-US" altLang="ja-JP" sz="1200" dirty="0" smtClean="0">
                <a:solidFill>
                  <a:srgbClr val="5F6368"/>
                </a:solidFill>
                <a:latin typeface="Open Sans"/>
                <a:ea typeface="Open Sans"/>
                <a:cs typeface="Open Sans"/>
                <a:sym typeface="Open Sans"/>
              </a:rPr>
              <a:t>ABC </a:t>
            </a:r>
            <a:r>
              <a:rPr lang="en-US" altLang="ja-JP" sz="1200" dirty="0">
                <a:solidFill>
                  <a:srgbClr val="5F6368"/>
                </a:solidFill>
                <a:latin typeface="Open Sans"/>
                <a:ea typeface="Open Sans"/>
                <a:cs typeface="Open Sans"/>
                <a:sym typeface="Open Sans"/>
              </a:rPr>
              <a:t>Bakery is a regional bread maker located in suburbs of Brussels. ABC Bakery is well known as they use organic ingredients and also offer healthy, various   sandwiches etc. Their target customers are local families, workers who are busy to prepare meals for their family. </a:t>
            </a:r>
            <a:endParaRPr lang="en-US" altLang="ja-JP" sz="1200" b="1" dirty="0">
              <a:solidFill>
                <a:srgbClr val="1967D2"/>
              </a:solidFill>
              <a:latin typeface="Open Sans"/>
              <a:ea typeface="Open Sans"/>
              <a:cs typeface="Open Sans"/>
              <a:sym typeface="Open Sans"/>
            </a:endParaRPr>
          </a:p>
        </p:txBody>
      </p:sp>
      <p:sp>
        <p:nvSpPr>
          <p:cNvPr id="160" name="Google Shape;160;p40"/>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1" name="Google Shape;161;p40"/>
          <p:cNvSpPr/>
          <p:nvPr/>
        </p:nvSpPr>
        <p:spPr>
          <a:xfrm>
            <a:off x="517675" y="12994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0"/>
          <p:cNvSpPr txBox="1"/>
          <p:nvPr/>
        </p:nvSpPr>
        <p:spPr>
          <a:xfrm>
            <a:off x="1136807" y="3607020"/>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smtClean="0">
                <a:solidFill>
                  <a:srgbClr val="5F6368"/>
                </a:solidFill>
                <a:latin typeface="Open Sans"/>
                <a:ea typeface="Open Sans"/>
                <a:cs typeface="Open Sans"/>
                <a:sym typeface="Open Sans"/>
              </a:rPr>
              <a:t>February </a:t>
            </a:r>
            <a:r>
              <a:rPr lang="en" sz="1200" dirty="0" smtClean="0">
                <a:solidFill>
                  <a:srgbClr val="5F6368"/>
                </a:solidFill>
                <a:latin typeface="Open Sans"/>
                <a:ea typeface="Open Sans"/>
                <a:cs typeface="Open Sans"/>
                <a:sym typeface="Open Sans"/>
              </a:rPr>
              <a:t>2023 to </a:t>
            </a:r>
            <a:r>
              <a:rPr lang="en" sz="1200" dirty="0" smtClean="0">
                <a:solidFill>
                  <a:srgbClr val="5F6368"/>
                </a:solidFill>
                <a:latin typeface="Open Sans"/>
                <a:ea typeface="Open Sans"/>
                <a:cs typeface="Open Sans"/>
                <a:sym typeface="Open Sans"/>
              </a:rPr>
              <a:t>March 2023</a:t>
            </a:r>
            <a:endParaRPr sz="1200" b="1" dirty="0">
              <a:solidFill>
                <a:srgbClr val="4285F4"/>
              </a:solidFill>
              <a:latin typeface="Open Sans"/>
              <a:ea typeface="Open Sans"/>
              <a:cs typeface="Open Sans"/>
              <a:sym typeface="Open Sans"/>
            </a:endParaRPr>
          </a:p>
        </p:txBody>
      </p:sp>
      <p:sp>
        <p:nvSpPr>
          <p:cNvPr id="163" name="Google Shape;163;p40"/>
          <p:cNvSpPr/>
          <p:nvPr/>
        </p:nvSpPr>
        <p:spPr>
          <a:xfrm>
            <a:off x="460996" y="3541868"/>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0"/>
          <p:cNvSpPr/>
          <p:nvPr/>
        </p:nvSpPr>
        <p:spPr>
          <a:xfrm>
            <a:off x="603844" y="364655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5" name="Google Shape;165;p40"/>
          <p:cNvSpPr/>
          <p:nvPr/>
        </p:nvSpPr>
        <p:spPr>
          <a:xfrm>
            <a:off x="610514" y="14474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6" name="Google Shape;166;p40"/>
          <p:cNvSpPr/>
          <p:nvPr/>
        </p:nvSpPr>
        <p:spPr>
          <a:xfrm>
            <a:off x="5517175" y="638725"/>
            <a:ext cx="3380400" cy="4101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0"/>
          <p:cNvSpPr txBox="1"/>
          <p:nvPr/>
        </p:nvSpPr>
        <p:spPr>
          <a:xfrm>
            <a:off x="6301825" y="2412325"/>
            <a:ext cx="181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Preview of selected polished designs.</a:t>
            </a:r>
            <a:endParaRPr sz="1200">
              <a:solidFill>
                <a:srgbClr val="5F6368"/>
              </a:solidFill>
              <a:latin typeface="Open Sans"/>
              <a:ea typeface="Open Sans"/>
              <a:cs typeface="Open Sans"/>
              <a:sym typeface="Open San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7441" y="10746557"/>
            <a:ext cx="5955279" cy="800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309" y="336584"/>
            <a:ext cx="3496132" cy="4389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8"/>
          <p:cNvSpPr txBox="1"/>
          <p:nvPr/>
        </p:nvSpPr>
        <p:spPr>
          <a:xfrm>
            <a:off x="588793" y="552966"/>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41" name="Google Shape;341;p58"/>
          <p:cNvSpPr txBox="1"/>
          <p:nvPr/>
        </p:nvSpPr>
        <p:spPr>
          <a:xfrm>
            <a:off x="517675" y="1135225"/>
            <a:ext cx="82608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Based on the insight from the usability study, I added the link of </a:t>
            </a:r>
            <a:r>
              <a:rPr lang="en" dirty="0" smtClean="0">
                <a:solidFill>
                  <a:srgbClr val="5F6368"/>
                </a:solidFill>
                <a:latin typeface="Open Sans"/>
                <a:ea typeface="Open Sans"/>
                <a:cs typeface="Open Sans"/>
                <a:sym typeface="Open Sans"/>
              </a:rPr>
              <a:t>map </a:t>
            </a:r>
            <a:r>
              <a:rPr lang="en" dirty="0" smtClean="0">
                <a:solidFill>
                  <a:srgbClr val="5F6368"/>
                </a:solidFill>
                <a:latin typeface="Open Sans"/>
                <a:ea typeface="Open Sans"/>
                <a:cs typeface="Open Sans"/>
                <a:sym typeface="Open Sans"/>
              </a:rPr>
              <a:t>for each bakery shop. This makes users easier to find where to go.</a:t>
            </a:r>
            <a:endParaRPr dirty="0"/>
          </a:p>
        </p:txBody>
      </p:sp>
      <p:sp>
        <p:nvSpPr>
          <p:cNvPr id="342" name="Google Shape;342;p58"/>
          <p:cNvSpPr/>
          <p:nvPr/>
        </p:nvSpPr>
        <p:spPr>
          <a:xfrm>
            <a:off x="551700" y="2473850"/>
            <a:ext cx="3479700" cy="206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8"/>
          <p:cNvSpPr txBox="1"/>
          <p:nvPr/>
        </p:nvSpPr>
        <p:spPr>
          <a:xfrm>
            <a:off x="1511690" y="3321510"/>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1 before</a:t>
            </a:r>
            <a:endParaRPr sz="1200">
              <a:solidFill>
                <a:srgbClr val="5F6368"/>
              </a:solidFill>
              <a:latin typeface="Open Sans"/>
              <a:ea typeface="Open Sans"/>
              <a:cs typeface="Open Sans"/>
              <a:sym typeface="Open Sans"/>
            </a:endParaRPr>
          </a:p>
        </p:txBody>
      </p:sp>
      <p:sp>
        <p:nvSpPr>
          <p:cNvPr id="344" name="Google Shape;344;p58"/>
          <p:cNvSpPr/>
          <p:nvPr/>
        </p:nvSpPr>
        <p:spPr>
          <a:xfrm>
            <a:off x="5031894" y="2450000"/>
            <a:ext cx="3560400" cy="2112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8"/>
          <p:cNvSpPr txBox="1"/>
          <p:nvPr/>
        </p:nvSpPr>
        <p:spPr>
          <a:xfrm>
            <a:off x="6079190" y="3345385"/>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1 after</a:t>
            </a:r>
            <a:endParaRPr sz="1200">
              <a:solidFill>
                <a:srgbClr val="5F6368"/>
              </a:solidFill>
              <a:latin typeface="Open Sans"/>
              <a:ea typeface="Open Sans"/>
              <a:cs typeface="Open Sans"/>
              <a:sym typeface="Open Sans"/>
            </a:endParaRPr>
          </a:p>
        </p:txBody>
      </p:sp>
      <p:cxnSp>
        <p:nvCxnSpPr>
          <p:cNvPr id="346" name="Google Shape;346;p58"/>
          <p:cNvCxnSpPr/>
          <p:nvPr/>
        </p:nvCxnSpPr>
        <p:spPr>
          <a:xfrm>
            <a:off x="4089193" y="3497738"/>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47" name="Google Shape;347;p58"/>
          <p:cNvSpPr txBox="1"/>
          <p:nvPr/>
        </p:nvSpPr>
        <p:spPr>
          <a:xfrm>
            <a:off x="1114650" y="2091525"/>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48" name="Google Shape;348;p58"/>
          <p:cNvSpPr txBox="1"/>
          <p:nvPr/>
        </p:nvSpPr>
        <p:spPr>
          <a:xfrm>
            <a:off x="5682150" y="2131052"/>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75" y="2508778"/>
            <a:ext cx="3689587" cy="205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1894" y="2397534"/>
            <a:ext cx="3745377" cy="220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円/楕円 1"/>
          <p:cNvSpPr/>
          <p:nvPr/>
        </p:nvSpPr>
        <p:spPr>
          <a:xfrm>
            <a:off x="6488820" y="2950590"/>
            <a:ext cx="335446" cy="296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6451483" y="3645290"/>
            <a:ext cx="335446" cy="2950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6473163" y="4302873"/>
            <a:ext cx="335446" cy="2950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54" name="Google Shape;354;p59"/>
          <p:cNvSpPr txBox="1"/>
          <p:nvPr/>
        </p:nvSpPr>
        <p:spPr>
          <a:xfrm>
            <a:off x="517675" y="1135225"/>
            <a:ext cx="8260800"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To give users a cancel  option, I added the cancel button that allows users to cancel their orders.</a:t>
            </a:r>
            <a:endParaRPr dirty="0"/>
          </a:p>
        </p:txBody>
      </p:sp>
      <p:sp>
        <p:nvSpPr>
          <p:cNvPr id="355" name="Google Shape;355;p59"/>
          <p:cNvSpPr/>
          <p:nvPr/>
        </p:nvSpPr>
        <p:spPr>
          <a:xfrm>
            <a:off x="551700" y="2473850"/>
            <a:ext cx="3479700" cy="206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9"/>
          <p:cNvSpPr txBox="1"/>
          <p:nvPr/>
        </p:nvSpPr>
        <p:spPr>
          <a:xfrm>
            <a:off x="1511690" y="3321510"/>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2 before</a:t>
            </a:r>
            <a:endParaRPr sz="1200">
              <a:solidFill>
                <a:srgbClr val="5F6368"/>
              </a:solidFill>
              <a:latin typeface="Open Sans"/>
              <a:ea typeface="Open Sans"/>
              <a:cs typeface="Open Sans"/>
              <a:sym typeface="Open Sans"/>
            </a:endParaRPr>
          </a:p>
        </p:txBody>
      </p:sp>
      <p:sp>
        <p:nvSpPr>
          <p:cNvPr id="357" name="Google Shape;357;p59"/>
          <p:cNvSpPr/>
          <p:nvPr/>
        </p:nvSpPr>
        <p:spPr>
          <a:xfrm>
            <a:off x="5031894" y="2450000"/>
            <a:ext cx="3560400" cy="2112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9"/>
          <p:cNvSpPr txBox="1"/>
          <p:nvPr/>
        </p:nvSpPr>
        <p:spPr>
          <a:xfrm>
            <a:off x="6079190" y="3345385"/>
            <a:ext cx="1559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2 after</a:t>
            </a:r>
            <a:endParaRPr sz="1200">
              <a:solidFill>
                <a:srgbClr val="5F6368"/>
              </a:solidFill>
              <a:latin typeface="Open Sans"/>
              <a:ea typeface="Open Sans"/>
              <a:cs typeface="Open Sans"/>
              <a:sym typeface="Open Sans"/>
            </a:endParaRPr>
          </a:p>
        </p:txBody>
      </p:sp>
      <p:cxnSp>
        <p:nvCxnSpPr>
          <p:cNvPr id="359" name="Google Shape;359;p59"/>
          <p:cNvCxnSpPr/>
          <p:nvPr/>
        </p:nvCxnSpPr>
        <p:spPr>
          <a:xfrm>
            <a:off x="4125588" y="35061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60" name="Google Shape;360;p59"/>
          <p:cNvSpPr txBox="1"/>
          <p:nvPr/>
        </p:nvSpPr>
        <p:spPr>
          <a:xfrm>
            <a:off x="1114650" y="2091525"/>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61" name="Google Shape;361;p59"/>
          <p:cNvSpPr txBox="1"/>
          <p:nvPr/>
        </p:nvSpPr>
        <p:spPr>
          <a:xfrm>
            <a:off x="5682150" y="2067688"/>
            <a:ext cx="235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022" y="2460825"/>
            <a:ext cx="3669272" cy="2214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701" y="2460825"/>
            <a:ext cx="3573888" cy="2050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円/楕円 1"/>
          <p:cNvSpPr/>
          <p:nvPr/>
        </p:nvSpPr>
        <p:spPr>
          <a:xfrm>
            <a:off x="7249410" y="4307776"/>
            <a:ext cx="814820" cy="3679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 Original screen size</a:t>
            </a:r>
            <a:endParaRPr sz="2400">
              <a:solidFill>
                <a:srgbClr val="5F6368"/>
              </a:solidFill>
              <a:latin typeface="Open Sans"/>
              <a:ea typeface="Open Sans"/>
              <a:cs typeface="Open Sans"/>
              <a:sym typeface="Open Sans"/>
            </a:endParaRPr>
          </a:p>
        </p:txBody>
      </p:sp>
      <p:sp>
        <p:nvSpPr>
          <p:cNvPr id="367" name="Google Shape;367;p60"/>
          <p:cNvSpPr/>
          <p:nvPr/>
        </p:nvSpPr>
        <p:spPr>
          <a:xfrm>
            <a:off x="1510438" y="1185725"/>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0"/>
          <p:cNvSpPr/>
          <p:nvPr/>
        </p:nvSpPr>
        <p:spPr>
          <a:xfrm>
            <a:off x="1510438" y="3060850"/>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0"/>
          <p:cNvSpPr/>
          <p:nvPr/>
        </p:nvSpPr>
        <p:spPr>
          <a:xfrm>
            <a:off x="4611963" y="1185725"/>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0"/>
          <p:cNvSpPr/>
          <p:nvPr/>
        </p:nvSpPr>
        <p:spPr>
          <a:xfrm>
            <a:off x="4611963" y="3060850"/>
            <a:ext cx="3021600" cy="17928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0"/>
          <p:cNvSpPr txBox="1"/>
          <p:nvPr/>
        </p:nvSpPr>
        <p:spPr>
          <a:xfrm>
            <a:off x="2471050" y="1620425"/>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2" name="Google Shape;372;p60"/>
          <p:cNvSpPr txBox="1"/>
          <p:nvPr/>
        </p:nvSpPr>
        <p:spPr>
          <a:xfrm>
            <a:off x="2471050" y="34955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3" name="Google Shape;373;p60"/>
          <p:cNvSpPr txBox="1"/>
          <p:nvPr/>
        </p:nvSpPr>
        <p:spPr>
          <a:xfrm>
            <a:off x="5572575" y="34478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4" name="Google Shape;374;p60"/>
          <p:cNvSpPr txBox="1"/>
          <p:nvPr/>
        </p:nvSpPr>
        <p:spPr>
          <a:xfrm>
            <a:off x="5572575" y="1620425"/>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753" y="1185725"/>
            <a:ext cx="3054285" cy="1794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1962" y="1185725"/>
            <a:ext cx="3187199" cy="179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3211" y="3057710"/>
            <a:ext cx="3098827" cy="1795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1962" y="3060850"/>
            <a:ext cx="3187199" cy="179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 Screen size variations</a:t>
            </a:r>
            <a:endParaRPr sz="2400">
              <a:solidFill>
                <a:srgbClr val="5F6368"/>
              </a:solidFill>
              <a:latin typeface="Open Sans"/>
              <a:ea typeface="Open Sans"/>
              <a:cs typeface="Open Sans"/>
              <a:sym typeface="Open Sans"/>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931" y="432535"/>
            <a:ext cx="1396375" cy="460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096" y="1313511"/>
            <a:ext cx="1283113" cy="293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正方形/長方形 1"/>
          <p:cNvSpPr/>
          <p:nvPr/>
        </p:nvSpPr>
        <p:spPr>
          <a:xfrm>
            <a:off x="5426931" y="432535"/>
            <a:ext cx="1396375" cy="46013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3139096" y="1313511"/>
            <a:ext cx="1283113" cy="2843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93" name="Google Shape;393;p62"/>
          <p:cNvSpPr/>
          <p:nvPr/>
        </p:nvSpPr>
        <p:spPr>
          <a:xfrm>
            <a:off x="4211875" y="0"/>
            <a:ext cx="49320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2"/>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395" name="Google Shape;395;p62"/>
          <p:cNvSpPr txBox="1"/>
          <p:nvPr/>
        </p:nvSpPr>
        <p:spPr>
          <a:xfrm>
            <a:off x="532875" y="1579221"/>
            <a:ext cx="2421300" cy="3231624"/>
          </a:xfrm>
          <a:prstGeom prst="rect">
            <a:avLst/>
          </a:prstGeom>
          <a:noFill/>
          <a:ln>
            <a:noFill/>
          </a:ln>
        </p:spPr>
        <p:txBody>
          <a:bodyPr spcFirstLastPara="1" wrap="square" lIns="0" tIns="91425" rIns="91425" bIns="91425" anchor="t" anchorCtr="0">
            <a:spAutoFit/>
          </a:bodyPr>
          <a:lstStyle/>
          <a:p>
            <a:pPr lvl="0">
              <a:lnSpc>
                <a:spcPct val="150000"/>
              </a:lnSpc>
            </a:pPr>
            <a:r>
              <a:rPr lang="en-AU" altLang="ja-JP" dirty="0" smtClean="0">
                <a:solidFill>
                  <a:srgbClr val="5F6368"/>
                </a:solidFill>
                <a:latin typeface="Open Sans"/>
                <a:ea typeface="Open Sans"/>
                <a:cs typeface="Open Sans"/>
                <a:sym typeface="Open Sans"/>
              </a:rPr>
              <a:t>The final high- fidelity prototype  presented clear user flows for ordering a bakery website</a:t>
            </a:r>
            <a:r>
              <a:rPr lang="en-AU" altLang="ja-JP" dirty="0" smtClean="0">
                <a:solidFill>
                  <a:srgbClr val="5F6368"/>
                </a:solidFill>
                <a:latin typeface="Open Sans"/>
                <a:ea typeface="Open Sans"/>
                <a:cs typeface="Open Sans"/>
                <a:sym typeface="Open Sans"/>
              </a:rPr>
              <a:t>. This includes design changes based on usability studies.</a:t>
            </a:r>
            <a:endParaRPr lang="en-AU" altLang="ja-JP" dirty="0" smtClean="0">
              <a:solidFill>
                <a:srgbClr val="5F6368"/>
              </a:solidFill>
              <a:latin typeface="Open Sans"/>
              <a:ea typeface="Open Sans"/>
              <a:cs typeface="Open Sans"/>
              <a:sym typeface="Open Sans"/>
            </a:endParaRPr>
          </a:p>
          <a:p>
            <a:pPr lvl="0">
              <a:lnSpc>
                <a:spcPct val="150000"/>
              </a:lnSpc>
            </a:pPr>
            <a:endParaRPr lang="en-AU" altLang="ja-JP" dirty="0" smtClean="0">
              <a:solidFill>
                <a:srgbClr val="5F6368"/>
              </a:solidFill>
              <a:latin typeface="Open Sans"/>
              <a:ea typeface="Open Sans"/>
              <a:cs typeface="Open Sans"/>
              <a:sym typeface="Open Sans"/>
            </a:endParaRPr>
          </a:p>
          <a:p>
            <a:pPr lvl="0">
              <a:lnSpc>
                <a:spcPct val="150000"/>
              </a:lnSpc>
            </a:pPr>
            <a:r>
              <a:rPr lang="en-US" dirty="0" smtClean="0">
                <a:solidFill>
                  <a:srgbClr val="5F6368"/>
                </a:solidFill>
                <a:latin typeface="Open Sans"/>
                <a:ea typeface="Open Sans"/>
                <a:cs typeface="Open Sans"/>
                <a:sym typeface="Open Sans"/>
              </a:rPr>
              <a:t>View the Bakery website</a:t>
            </a:r>
            <a:endParaRPr lang="en-US" dirty="0">
              <a:solidFill>
                <a:srgbClr val="5F6368"/>
              </a:solidFill>
              <a:latin typeface="Open Sans"/>
              <a:ea typeface="Open Sans"/>
              <a:cs typeface="Open Sans"/>
              <a:sym typeface="Open Sans"/>
            </a:endParaRPr>
          </a:p>
          <a:p>
            <a:pPr lvl="0">
              <a:lnSpc>
                <a:spcPct val="150000"/>
              </a:lnSpc>
            </a:pPr>
            <a:r>
              <a:rPr lang="en-US" sz="1000" u="sng" dirty="0">
                <a:solidFill>
                  <a:schemeClr val="accent1"/>
                </a:solidFill>
                <a:latin typeface="Open Sans"/>
                <a:ea typeface="Open Sans"/>
                <a:cs typeface="Open Sans"/>
                <a:sym typeface="Open Sans"/>
              </a:rPr>
              <a:t>https://xd.adobe.com/view/4153bde9-fe3a-4ab7-af8c-5e6f84760058-1400</a:t>
            </a:r>
            <a:r>
              <a:rPr lang="en-US" sz="1000" u="sng" dirty="0" smtClean="0">
                <a:solidFill>
                  <a:schemeClr val="accent1"/>
                </a:solidFill>
                <a:latin typeface="Open Sans"/>
                <a:ea typeface="Open Sans"/>
                <a:cs typeface="Open Sans"/>
                <a:sym typeface="Open Sans"/>
              </a:rPr>
              <a: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438" y="791850"/>
            <a:ext cx="4532172" cy="358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401" name="Google Shape;401;p63"/>
          <p:cNvSpPr/>
          <p:nvPr/>
        </p:nvSpPr>
        <p:spPr>
          <a:xfrm>
            <a:off x="517675" y="1490621"/>
            <a:ext cx="2436300" cy="290227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3"/>
          <p:cNvSpPr txBox="1"/>
          <p:nvPr/>
        </p:nvSpPr>
        <p:spPr>
          <a:xfrm>
            <a:off x="711325" y="1917800"/>
            <a:ext cx="2049000" cy="1034099"/>
          </a:xfrm>
          <a:prstGeom prst="rect">
            <a:avLst/>
          </a:prstGeom>
          <a:noFill/>
          <a:ln>
            <a:noFill/>
          </a:ln>
        </p:spPr>
        <p:txBody>
          <a:bodyPr spcFirstLastPara="1" wrap="square" lIns="91425" tIns="91425" rIns="91425" bIns="91425" anchor="t" anchorCtr="0">
            <a:spAutoFit/>
          </a:bodyPr>
          <a:lstStyle/>
          <a:p>
            <a:pPr lvl="0" algn="ctr">
              <a:lnSpc>
                <a:spcPct val="115000"/>
              </a:lnSpc>
            </a:pPr>
            <a:r>
              <a:rPr lang="en" altLang="ja-JP" sz="1200" dirty="0">
                <a:solidFill>
                  <a:srgbClr val="5F6368"/>
                </a:solidFill>
                <a:latin typeface="Open Sans"/>
                <a:ea typeface="Open Sans"/>
                <a:cs typeface="Open Sans"/>
                <a:sym typeface="Open Sans"/>
              </a:rPr>
              <a:t>Used well balanced colors effectively to prevent vision impaired users from </a:t>
            </a:r>
            <a:r>
              <a:rPr lang="en" altLang="ja-JP" sz="1200" dirty="0" smtClean="0">
                <a:solidFill>
                  <a:srgbClr val="5F6368"/>
                </a:solidFill>
                <a:latin typeface="Open Sans"/>
                <a:ea typeface="Open Sans"/>
                <a:cs typeface="Open Sans"/>
                <a:sym typeface="Open Sans"/>
              </a:rPr>
              <a:t>misunderstanding</a:t>
            </a:r>
            <a:endParaRPr sz="1200" dirty="0"/>
          </a:p>
        </p:txBody>
      </p:sp>
      <p:sp>
        <p:nvSpPr>
          <p:cNvPr id="403" name="Google Shape;403;p63"/>
          <p:cNvSpPr/>
          <p:nvPr/>
        </p:nvSpPr>
        <p:spPr>
          <a:xfrm>
            <a:off x="3175275" y="1472325"/>
            <a:ext cx="2436300" cy="2750883"/>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3"/>
          <p:cNvSpPr txBox="1"/>
          <p:nvPr/>
        </p:nvSpPr>
        <p:spPr>
          <a:xfrm>
            <a:off x="3368925" y="1917800"/>
            <a:ext cx="2049000" cy="1034099"/>
          </a:xfrm>
          <a:prstGeom prst="rect">
            <a:avLst/>
          </a:prstGeom>
          <a:noFill/>
          <a:ln>
            <a:noFill/>
          </a:ln>
        </p:spPr>
        <p:txBody>
          <a:bodyPr spcFirstLastPara="1" wrap="square" lIns="91425" tIns="91425" rIns="91425" bIns="91425" anchor="t" anchorCtr="0">
            <a:spAutoFit/>
          </a:bodyPr>
          <a:lstStyle/>
          <a:p>
            <a:pPr algn="ctr">
              <a:lnSpc>
                <a:spcPct val="115000"/>
              </a:lnSpc>
            </a:pPr>
            <a:r>
              <a:rPr lang="en-US" altLang="ja-JP" sz="1200" dirty="0">
                <a:solidFill>
                  <a:srgbClr val="5F6368"/>
                </a:solidFill>
                <a:latin typeface="Open Sans"/>
                <a:ea typeface="Open Sans"/>
                <a:cs typeface="Open Sans"/>
                <a:sym typeface="Open Sans"/>
              </a:rPr>
              <a:t>Used </a:t>
            </a:r>
            <a:r>
              <a:rPr lang="en-US" altLang="ja-JP" sz="1200" dirty="0" smtClean="0">
                <a:solidFill>
                  <a:srgbClr val="5F6368"/>
                </a:solidFill>
                <a:latin typeface="Open Sans"/>
                <a:ea typeface="Open Sans"/>
                <a:cs typeface="Open Sans"/>
                <a:sym typeface="Open Sans"/>
              </a:rPr>
              <a:t>detail </a:t>
            </a:r>
            <a:r>
              <a:rPr lang="en-US" altLang="ja-JP" sz="1200" dirty="0">
                <a:solidFill>
                  <a:srgbClr val="5F6368"/>
                </a:solidFill>
                <a:latin typeface="Open Sans"/>
                <a:ea typeface="Open Sans"/>
                <a:cs typeface="Open Sans"/>
                <a:sym typeface="Open Sans"/>
              </a:rPr>
              <a:t>imagery pictures of products for users to select them easily</a:t>
            </a:r>
            <a:r>
              <a:rPr lang="en-US" altLang="ja-JP" sz="1200" dirty="0" smtClean="0">
                <a:solidFill>
                  <a:srgbClr val="5F6368"/>
                </a:solidFill>
                <a:latin typeface="Open Sans"/>
                <a:ea typeface="Open Sans"/>
                <a:cs typeface="Open Sans"/>
                <a:sym typeface="Open Sans"/>
              </a:rPr>
              <a:t>.</a:t>
            </a:r>
            <a:endParaRPr lang="en-US" altLang="ja-JP" sz="1200" dirty="0"/>
          </a:p>
        </p:txBody>
      </p:sp>
      <p:sp>
        <p:nvSpPr>
          <p:cNvPr id="405" name="Google Shape;405;p63"/>
          <p:cNvSpPr/>
          <p:nvPr/>
        </p:nvSpPr>
        <p:spPr>
          <a:xfrm>
            <a:off x="5917717" y="1490621"/>
            <a:ext cx="2436300" cy="2732587"/>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3"/>
          <p:cNvSpPr txBox="1"/>
          <p:nvPr/>
        </p:nvSpPr>
        <p:spPr>
          <a:xfrm>
            <a:off x="6026525" y="1917800"/>
            <a:ext cx="2049000" cy="821733"/>
          </a:xfrm>
          <a:prstGeom prst="rect">
            <a:avLst/>
          </a:prstGeom>
          <a:noFill/>
          <a:ln>
            <a:noFill/>
          </a:ln>
        </p:spPr>
        <p:txBody>
          <a:bodyPr spcFirstLastPara="1" wrap="square" lIns="91425" tIns="91425" rIns="91425" bIns="91425" anchor="t" anchorCtr="0">
            <a:spAutoFit/>
          </a:bodyPr>
          <a:lstStyle/>
          <a:p>
            <a:pPr algn="ctr">
              <a:lnSpc>
                <a:spcPct val="115000"/>
              </a:lnSpc>
            </a:pPr>
            <a:r>
              <a:rPr lang="en-US" altLang="ja-JP" sz="1200" dirty="0">
                <a:solidFill>
                  <a:srgbClr val="5F6368"/>
                </a:solidFill>
                <a:latin typeface="Open Sans"/>
                <a:ea typeface="Open Sans"/>
                <a:cs typeface="Open Sans"/>
                <a:sym typeface="Open Sans"/>
              </a:rPr>
              <a:t>Used icons to help users to navigate easier and more efficiently</a:t>
            </a:r>
            <a:r>
              <a:rPr lang="en-US" altLang="ja-JP" sz="1200" dirty="0" smtClean="0">
                <a:solidFill>
                  <a:srgbClr val="5F6368"/>
                </a:solidFill>
                <a:latin typeface="Open Sans"/>
                <a:ea typeface="Open Sans"/>
                <a:cs typeface="Open Sans"/>
                <a:sym typeface="Open Sans"/>
              </a:rPr>
              <a:t>.</a:t>
            </a:r>
            <a:endParaRPr lang="en-US" altLang="ja-JP" sz="1200" dirty="0"/>
          </a:p>
        </p:txBody>
      </p:sp>
      <p:sp>
        <p:nvSpPr>
          <p:cNvPr id="407" name="Google Shape;407;p63"/>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8" name="Google Shape;408;p63"/>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9" name="Google Shape;409;p63"/>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413"/>
        <p:cNvGrpSpPr/>
        <p:nvPr/>
      </p:nvGrpSpPr>
      <p:grpSpPr>
        <a:xfrm>
          <a:off x="0" y="0"/>
          <a:ext cx="0" cy="0"/>
          <a:chOff x="0" y="0"/>
          <a:chExt cx="0" cy="0"/>
        </a:xfrm>
      </p:grpSpPr>
      <p:sp>
        <p:nvSpPr>
          <p:cNvPr id="414" name="Google Shape;414;p64"/>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15" name="Google Shape;415;p64"/>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16" name="Google Shape;416;p6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5"/>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22" name="Google Shape;422;p65"/>
          <p:cNvSpPr txBox="1"/>
          <p:nvPr/>
        </p:nvSpPr>
        <p:spPr>
          <a:xfrm>
            <a:off x="539600" y="2237975"/>
            <a:ext cx="34461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lvl="0">
              <a:lnSpc>
                <a:spcPct val="150000"/>
              </a:lnSpc>
            </a:pPr>
            <a:r>
              <a:rPr lang="en" altLang="ja-JP" sz="1200" dirty="0" smtClean="0">
                <a:solidFill>
                  <a:srgbClr val="5F6368"/>
                </a:solidFill>
                <a:latin typeface="Open Sans"/>
                <a:ea typeface="Open Sans"/>
                <a:cs typeface="Open Sans"/>
                <a:sym typeface="Open Sans"/>
              </a:rPr>
              <a:t>Our website </a:t>
            </a:r>
            <a:r>
              <a:rPr lang="en" altLang="ja-JP" sz="1200" dirty="0">
                <a:solidFill>
                  <a:srgbClr val="5F6368"/>
                </a:solidFill>
                <a:latin typeface="Open Sans"/>
                <a:ea typeface="Open Sans"/>
                <a:cs typeface="Open Sans"/>
                <a:sym typeface="Open Sans"/>
              </a:rPr>
              <a:t>makes users easy to access and family meals more healthy  </a:t>
            </a:r>
          </a:p>
          <a:p>
            <a:pPr lvl="0">
              <a:lnSpc>
                <a:spcPct val="150000"/>
              </a:lnSpc>
            </a:pPr>
            <a:r>
              <a:rPr lang="en" altLang="ja-JP" sz="1200" dirty="0">
                <a:solidFill>
                  <a:srgbClr val="5F6368"/>
                </a:solidFill>
                <a:latin typeface="Open Sans"/>
                <a:ea typeface="Open Sans"/>
                <a:cs typeface="Open Sans"/>
                <a:sym typeface="Open Sans"/>
              </a:rPr>
              <a:t>One quote from our participantes of usability studies :</a:t>
            </a:r>
          </a:p>
          <a:p>
            <a:pPr lvl="0">
              <a:lnSpc>
                <a:spcPct val="150000"/>
              </a:lnSpc>
            </a:pPr>
            <a:r>
              <a:rPr lang="en" altLang="ja-JP" sz="1200" i="1" dirty="0">
                <a:solidFill>
                  <a:srgbClr val="5F6368"/>
                </a:solidFill>
                <a:latin typeface="Open Sans"/>
                <a:ea typeface="Open Sans"/>
                <a:cs typeface="Open Sans"/>
                <a:sym typeface="Open Sans"/>
              </a:rPr>
              <a:t>“ </a:t>
            </a:r>
            <a:r>
              <a:rPr lang="en-AU" altLang="ja-JP" sz="1200" i="1" dirty="0">
                <a:solidFill>
                  <a:srgbClr val="5F6368"/>
                </a:solidFill>
                <a:latin typeface="Open Sans"/>
                <a:ea typeface="Open Sans"/>
                <a:cs typeface="Open Sans"/>
                <a:sym typeface="Open Sans"/>
              </a:rPr>
              <a:t>I</a:t>
            </a:r>
            <a:r>
              <a:rPr lang="en" altLang="ja-JP" sz="1200" i="1" dirty="0">
                <a:solidFill>
                  <a:srgbClr val="5F6368"/>
                </a:solidFill>
                <a:latin typeface="Open Sans"/>
                <a:ea typeface="Open Sans"/>
                <a:cs typeface="Open Sans"/>
                <a:sym typeface="Open Sans"/>
              </a:rPr>
              <a:t>’ll use this </a:t>
            </a:r>
            <a:r>
              <a:rPr lang="en" altLang="ja-JP" sz="1200" i="1" dirty="0" smtClean="0">
                <a:solidFill>
                  <a:srgbClr val="5F6368"/>
                </a:solidFill>
                <a:latin typeface="Open Sans"/>
                <a:ea typeface="Open Sans"/>
                <a:cs typeface="Open Sans"/>
                <a:sym typeface="Open Sans"/>
              </a:rPr>
              <a:t>website </a:t>
            </a:r>
            <a:r>
              <a:rPr lang="en" altLang="ja-JP" sz="1200" i="1" dirty="0">
                <a:solidFill>
                  <a:srgbClr val="5F6368"/>
                </a:solidFill>
                <a:latin typeface="Open Sans"/>
                <a:ea typeface="Open Sans"/>
                <a:cs typeface="Open Sans"/>
                <a:sym typeface="Open Sans"/>
              </a:rPr>
              <a:t>because online order and delivery are very useful when I am busy”</a:t>
            </a:r>
          </a:p>
          <a:p>
            <a:pPr marL="0" lvl="0" indent="0" algn="l" rtl="0">
              <a:lnSpc>
                <a:spcPct val="150000"/>
              </a:lnSpc>
              <a:spcBef>
                <a:spcPts val="0"/>
              </a:spcBef>
              <a:spcAft>
                <a:spcPts val="0"/>
              </a:spcAft>
              <a:buNone/>
            </a:pPr>
            <a:endParaRPr sz="1200" b="1" dirty="0">
              <a:solidFill>
                <a:srgbClr val="1967D2"/>
              </a:solidFill>
              <a:latin typeface="Open Sans"/>
              <a:ea typeface="Open Sans"/>
              <a:cs typeface="Open Sans"/>
              <a:sym typeface="Open Sans"/>
            </a:endParaRPr>
          </a:p>
        </p:txBody>
      </p:sp>
      <p:sp>
        <p:nvSpPr>
          <p:cNvPr id="423" name="Google Shape;423;p65"/>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5"/>
          <p:cNvSpPr txBox="1"/>
          <p:nvPr/>
        </p:nvSpPr>
        <p:spPr>
          <a:xfrm>
            <a:off x="4495800" y="2237975"/>
            <a:ext cx="34461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lvl="0">
              <a:lnSpc>
                <a:spcPct val="150000"/>
              </a:lnSpc>
            </a:pPr>
            <a:r>
              <a:rPr lang="en" altLang="ja-JP" sz="1200" dirty="0" smtClean="0">
                <a:solidFill>
                  <a:srgbClr val="5F6368"/>
                </a:solidFill>
                <a:latin typeface="Open Sans"/>
                <a:ea typeface="Open Sans"/>
                <a:cs typeface="Open Sans"/>
                <a:sym typeface="Open Sans"/>
              </a:rPr>
              <a:t>Through </a:t>
            </a:r>
            <a:r>
              <a:rPr lang="en" altLang="ja-JP" sz="1200" dirty="0">
                <a:solidFill>
                  <a:srgbClr val="5F6368"/>
                </a:solidFill>
                <a:latin typeface="Open Sans"/>
                <a:ea typeface="Open Sans"/>
                <a:cs typeface="Open Sans"/>
                <a:sym typeface="Open Sans"/>
              </a:rPr>
              <a:t>this project,  I learned feedbacks and critics are very importance to improve our product. When I started our project I am confident in our prototype. However, after </a:t>
            </a:r>
            <a:r>
              <a:rPr lang="en" altLang="ja-JP" sz="1200" dirty="0" smtClean="0">
                <a:solidFill>
                  <a:srgbClr val="5F6368"/>
                </a:solidFill>
                <a:latin typeface="Open Sans"/>
                <a:ea typeface="Open Sans"/>
                <a:cs typeface="Open Sans"/>
                <a:sym typeface="Open Sans"/>
              </a:rPr>
              <a:t>usability study </a:t>
            </a:r>
            <a:r>
              <a:rPr lang="en" altLang="ja-JP" sz="1200" dirty="0">
                <a:solidFill>
                  <a:srgbClr val="5F6368"/>
                </a:solidFill>
                <a:latin typeface="Open Sans"/>
                <a:ea typeface="Open Sans"/>
                <a:cs typeface="Open Sans"/>
                <a:sym typeface="Open Sans"/>
              </a:rPr>
              <a:t>conducted I found there were many issues we didin’t realize. </a:t>
            </a:r>
            <a:endParaRPr sz="1200" b="1" dirty="0">
              <a:solidFill>
                <a:srgbClr val="4285F4"/>
              </a:solidFill>
              <a:latin typeface="Open Sans"/>
              <a:ea typeface="Open Sans"/>
              <a:cs typeface="Open Sans"/>
              <a:sym typeface="Open Sans"/>
            </a:endParaRPr>
          </a:p>
        </p:txBody>
      </p:sp>
      <p:sp>
        <p:nvSpPr>
          <p:cNvPr id="425" name="Google Shape;425;p65"/>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5"/>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27" name="Google Shape;427;p65"/>
          <p:cNvGrpSpPr/>
          <p:nvPr/>
        </p:nvGrpSpPr>
        <p:grpSpPr>
          <a:xfrm>
            <a:off x="4605678" y="1676963"/>
            <a:ext cx="293543" cy="227362"/>
            <a:chOff x="420350" y="238125"/>
            <a:chExt cx="6779275" cy="5238750"/>
          </a:xfrm>
        </p:grpSpPr>
        <p:sp>
          <p:nvSpPr>
            <p:cNvPr id="428" name="Google Shape;428;p65"/>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5"/>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5"/>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5"/>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6"/>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37" name="Google Shape;437;p66"/>
          <p:cNvSpPr/>
          <p:nvPr/>
        </p:nvSpPr>
        <p:spPr>
          <a:xfrm>
            <a:off x="1992475" y="1472325"/>
            <a:ext cx="2436300" cy="2845151"/>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6"/>
          <p:cNvSpPr txBox="1"/>
          <p:nvPr/>
        </p:nvSpPr>
        <p:spPr>
          <a:xfrm>
            <a:off x="2186125" y="2029535"/>
            <a:ext cx="2049000" cy="1034099"/>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 altLang="ja-JP" sz="1200" dirty="0">
                <a:solidFill>
                  <a:srgbClr val="5F6368"/>
                </a:solidFill>
                <a:latin typeface="Open Sans"/>
                <a:ea typeface="Open Sans"/>
                <a:cs typeface="Open Sans"/>
                <a:sym typeface="Open Sans"/>
              </a:rPr>
              <a:t>Conduct another round of usability studies to improve the functions of our </a:t>
            </a:r>
            <a:r>
              <a:rPr lang="en" altLang="ja-JP" sz="1200" dirty="0" smtClean="0">
                <a:solidFill>
                  <a:srgbClr val="5F6368"/>
                </a:solidFill>
                <a:latin typeface="Open Sans"/>
                <a:ea typeface="Open Sans"/>
                <a:cs typeface="Open Sans"/>
                <a:sym typeface="Open Sans"/>
              </a:rPr>
              <a:t>website. </a:t>
            </a:r>
            <a:endParaRPr sz="1200" dirty="0"/>
          </a:p>
        </p:txBody>
      </p:sp>
      <p:sp>
        <p:nvSpPr>
          <p:cNvPr id="439" name="Google Shape;439;p66"/>
          <p:cNvSpPr/>
          <p:nvPr/>
        </p:nvSpPr>
        <p:spPr>
          <a:xfrm>
            <a:off x="4872100" y="1499924"/>
            <a:ext cx="2436300" cy="288354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6"/>
          <p:cNvSpPr txBox="1"/>
          <p:nvPr/>
        </p:nvSpPr>
        <p:spPr>
          <a:xfrm>
            <a:off x="5065750" y="2052975"/>
            <a:ext cx="2049000" cy="1034099"/>
          </a:xfrm>
          <a:prstGeom prst="rect">
            <a:avLst/>
          </a:prstGeom>
          <a:noFill/>
          <a:ln>
            <a:noFill/>
          </a:ln>
        </p:spPr>
        <p:txBody>
          <a:bodyPr spcFirstLastPara="1" wrap="square" lIns="91425" tIns="91425" rIns="91425" bIns="91425" anchor="t" anchorCtr="0">
            <a:spAutoFit/>
          </a:bodyPr>
          <a:lstStyle/>
          <a:p>
            <a:pPr algn="ctr">
              <a:lnSpc>
                <a:spcPct val="115000"/>
              </a:lnSpc>
            </a:pPr>
            <a:r>
              <a:rPr lang="en-US" altLang="ja-JP" sz="1200" dirty="0">
                <a:solidFill>
                  <a:srgbClr val="5F6368"/>
                </a:solidFill>
                <a:latin typeface="Open Sans"/>
                <a:ea typeface="Open Sans"/>
                <a:cs typeface="Open Sans"/>
                <a:sym typeface="Open Sans"/>
              </a:rPr>
              <a:t>Conduct more user research to determine any new area of </a:t>
            </a:r>
            <a:r>
              <a:rPr lang="en-US" altLang="ja-JP" sz="1200" dirty="0" smtClean="0">
                <a:solidFill>
                  <a:srgbClr val="5F6368"/>
                </a:solidFill>
                <a:latin typeface="Open Sans"/>
                <a:ea typeface="Open Sans"/>
                <a:cs typeface="Open Sans"/>
                <a:sym typeface="Open Sans"/>
              </a:rPr>
              <a:t>needs.</a:t>
            </a:r>
            <a:endParaRPr lang="en-US" altLang="ja-JP" sz="1200" dirty="0"/>
          </a:p>
          <a:p>
            <a:pPr marL="0" lvl="0" indent="0" algn="ctr" rtl="0">
              <a:lnSpc>
                <a:spcPct val="115000"/>
              </a:lnSpc>
              <a:spcBef>
                <a:spcPts val="0"/>
              </a:spcBef>
              <a:spcAft>
                <a:spcPts val="0"/>
              </a:spcAft>
              <a:buNone/>
            </a:pPr>
            <a:endParaRPr sz="1200" dirty="0"/>
          </a:p>
        </p:txBody>
      </p:sp>
      <p:sp>
        <p:nvSpPr>
          <p:cNvPr id="443" name="Google Shape;443;p66"/>
          <p:cNvSpPr/>
          <p:nvPr/>
        </p:nvSpPr>
        <p:spPr>
          <a:xfrm>
            <a:off x="2887155" y="1215675"/>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1</a:t>
            </a:r>
            <a:endParaRPr sz="2200" dirty="0">
              <a:solidFill>
                <a:srgbClr val="FFFFFF"/>
              </a:solidFill>
              <a:latin typeface="Google Sans Medium"/>
              <a:ea typeface="Google Sans Medium"/>
              <a:cs typeface="Google Sans Medium"/>
              <a:sym typeface="Google Sans Medium"/>
            </a:endParaRPr>
          </a:p>
        </p:txBody>
      </p:sp>
      <p:sp>
        <p:nvSpPr>
          <p:cNvPr id="444" name="Google Shape;444;p66"/>
          <p:cNvSpPr/>
          <p:nvPr/>
        </p:nvSpPr>
        <p:spPr>
          <a:xfrm>
            <a:off x="5833600" y="1189615"/>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7"/>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52" name="Google Shape;452;p67"/>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7"/>
          <p:cNvSpPr txBox="1"/>
          <p:nvPr/>
        </p:nvSpPr>
        <p:spPr>
          <a:xfrm>
            <a:off x="919075" y="2461800"/>
            <a:ext cx="7136100" cy="1458831"/>
          </a:xfrm>
          <a:prstGeom prst="rect">
            <a:avLst/>
          </a:prstGeom>
          <a:noFill/>
          <a:ln>
            <a:noFill/>
          </a:ln>
        </p:spPr>
        <p:txBody>
          <a:bodyPr spcFirstLastPara="1" wrap="square" lIns="0" tIns="91425" rIns="91425" bIns="91425" anchor="t" anchorCtr="0">
            <a:spAutoFit/>
          </a:bodyPr>
          <a:lstStyle/>
          <a:p>
            <a:pPr lvl="0" algn="ctr">
              <a:lnSpc>
                <a:spcPct val="115000"/>
              </a:lnSpc>
              <a:buClr>
                <a:schemeClr val="dk1"/>
              </a:buClr>
              <a:buSzPts val="1100"/>
            </a:pPr>
            <a:r>
              <a:rPr lang="en-US" altLang="ja-JP" sz="1200" dirty="0">
                <a:solidFill>
                  <a:srgbClr val="5F6368"/>
                </a:solidFill>
                <a:latin typeface="Open Sans"/>
                <a:ea typeface="Open Sans"/>
                <a:cs typeface="Open Sans"/>
                <a:sym typeface="Open Sans"/>
              </a:rPr>
              <a:t>Thank you for your time reviewing my work on the Bakery </a:t>
            </a:r>
            <a:r>
              <a:rPr lang="en-US" altLang="ja-JP" sz="1200" dirty="0" smtClean="0">
                <a:solidFill>
                  <a:srgbClr val="5F6368"/>
                </a:solidFill>
                <a:latin typeface="Open Sans"/>
                <a:ea typeface="Open Sans"/>
                <a:cs typeface="Open Sans"/>
                <a:sym typeface="Open Sans"/>
              </a:rPr>
              <a:t>website. </a:t>
            </a:r>
          </a:p>
          <a:p>
            <a:pPr lvl="0" algn="ctr">
              <a:lnSpc>
                <a:spcPct val="115000"/>
              </a:lnSpc>
              <a:buClr>
                <a:schemeClr val="dk1"/>
              </a:buClr>
              <a:buSzPts val="1100"/>
            </a:pPr>
            <a:r>
              <a:rPr lang="en-US" altLang="ja-JP" sz="1200" dirty="0" smtClean="0">
                <a:solidFill>
                  <a:srgbClr val="5F6368"/>
                </a:solidFill>
                <a:latin typeface="Open Sans"/>
                <a:ea typeface="Open Sans"/>
                <a:cs typeface="Open Sans"/>
                <a:sym typeface="Open Sans"/>
              </a:rPr>
              <a:t>If </a:t>
            </a:r>
            <a:r>
              <a:rPr lang="en-US" altLang="ja-JP" sz="1200" dirty="0">
                <a:solidFill>
                  <a:srgbClr val="5F6368"/>
                </a:solidFill>
                <a:latin typeface="Open Sans"/>
                <a:ea typeface="Open Sans"/>
                <a:cs typeface="Open Sans"/>
                <a:sym typeface="Open Sans"/>
              </a:rPr>
              <a:t>you’d like to see more get in touch, my contact information is provided </a:t>
            </a:r>
            <a:r>
              <a:rPr lang="en-US" altLang="ja-JP" sz="1200" dirty="0" smtClean="0">
                <a:solidFill>
                  <a:srgbClr val="5F6368"/>
                </a:solidFill>
                <a:latin typeface="Open Sans"/>
                <a:ea typeface="Open Sans"/>
                <a:cs typeface="Open Sans"/>
                <a:sym typeface="Open Sans"/>
              </a:rPr>
              <a:t>below:</a:t>
            </a:r>
            <a:endParaRPr lang="en-US" altLang="ja-JP" sz="1200" dirty="0">
              <a:solidFill>
                <a:srgbClr val="5F6368"/>
              </a:solidFill>
              <a:latin typeface="Open Sans"/>
              <a:ea typeface="Open Sans"/>
              <a:cs typeface="Open Sans"/>
              <a:sym typeface="Open Sans"/>
            </a:endParaRPr>
          </a:p>
          <a:p>
            <a:pPr lvl="0" algn="ctr">
              <a:lnSpc>
                <a:spcPct val="115000"/>
              </a:lnSpc>
              <a:buClr>
                <a:schemeClr val="dk1"/>
              </a:buClr>
              <a:buSzPts val="1100"/>
            </a:pPr>
            <a:endParaRPr lang="en-US" altLang="ja-JP" sz="1200" dirty="0">
              <a:solidFill>
                <a:srgbClr val="5F6368"/>
              </a:solidFill>
              <a:latin typeface="Open Sans"/>
              <a:ea typeface="Open Sans"/>
              <a:cs typeface="Open Sans"/>
              <a:sym typeface="Open Sans"/>
            </a:endParaRPr>
          </a:p>
          <a:p>
            <a:pPr lvl="0" algn="ctr">
              <a:lnSpc>
                <a:spcPct val="115000"/>
              </a:lnSpc>
              <a:buClr>
                <a:schemeClr val="dk1"/>
              </a:buClr>
              <a:buSzPts val="1100"/>
            </a:pPr>
            <a:r>
              <a:rPr lang="en-US" altLang="ja-JP" sz="1200" dirty="0">
                <a:solidFill>
                  <a:srgbClr val="5F6368"/>
                </a:solidFill>
                <a:latin typeface="Open Sans"/>
                <a:ea typeface="Open Sans"/>
                <a:cs typeface="Open Sans"/>
                <a:sym typeface="Open Sans"/>
              </a:rPr>
              <a:t>Email: </a:t>
            </a:r>
            <a:r>
              <a:rPr lang="en-US" altLang="ja-JP" sz="1200" dirty="0">
                <a:solidFill>
                  <a:srgbClr val="5F6368"/>
                </a:solidFill>
                <a:latin typeface="Open Sans"/>
                <a:ea typeface="Open Sans"/>
                <a:cs typeface="Open Sans"/>
                <a:sym typeface="Open Sans"/>
                <a:hlinkClick r:id="rId3"/>
              </a:rPr>
              <a:t>ysmt0015@email.com</a:t>
            </a:r>
            <a:endParaRPr lang="en-US" altLang="ja-JP" sz="1200" dirty="0">
              <a:solidFill>
                <a:srgbClr val="5F6368"/>
              </a:solidFill>
              <a:latin typeface="Open Sans"/>
              <a:ea typeface="Open Sans"/>
              <a:cs typeface="Open Sans"/>
              <a:sym typeface="Open Sans"/>
            </a:endParaRPr>
          </a:p>
          <a:p>
            <a:pPr lvl="0" algn="ctr">
              <a:lnSpc>
                <a:spcPct val="115000"/>
              </a:lnSpc>
              <a:buClr>
                <a:schemeClr val="dk1"/>
              </a:buClr>
              <a:buSzPts val="1100"/>
            </a:pPr>
            <a:r>
              <a:rPr lang="en-US" altLang="ja-JP" sz="1200" dirty="0" smtClean="0">
                <a:solidFill>
                  <a:srgbClr val="5F6368"/>
                </a:solidFill>
                <a:latin typeface="Open Sans"/>
                <a:ea typeface="Open Sans"/>
                <a:cs typeface="Open Sans"/>
                <a:sym typeface="Open Sans"/>
              </a:rPr>
              <a:t>Website : </a:t>
            </a:r>
            <a:r>
              <a:rPr lang="en-US" altLang="ja-JP" sz="1200" u="sng" dirty="0" smtClean="0">
                <a:solidFill>
                  <a:schemeClr val="accent1">
                    <a:lumMod val="75000"/>
                  </a:schemeClr>
                </a:solidFill>
                <a:latin typeface="Open Sans"/>
                <a:ea typeface="Open Sans"/>
                <a:cs typeface="Open Sans"/>
                <a:sym typeface="Open Sans"/>
              </a:rPr>
              <a:t>businessappcreator.com</a:t>
            </a:r>
            <a:endParaRPr lang="en-US" altLang="ja-JP" sz="1200" u="sng" dirty="0">
              <a:solidFill>
                <a:schemeClr val="accent1">
                  <a:lumMod val="75000"/>
                </a:schemeClr>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200" dirty="0" smtClean="0">
                <a:solidFill>
                  <a:srgbClr val="5F6368"/>
                </a:solidFill>
                <a:latin typeface="Open Sans"/>
                <a:ea typeface="Open Sans"/>
                <a:cs typeface="Open Sans"/>
                <a:sym typeface="Open Sans"/>
              </a:rPr>
              <a:t>.</a:t>
            </a:r>
            <a:endParaRPr sz="1200" b="1" dirty="0">
              <a:solidFill>
                <a:srgbClr val="1967D2"/>
              </a:solidFill>
              <a:latin typeface="Open Sans"/>
              <a:ea typeface="Open Sans"/>
              <a:cs typeface="Open Sans"/>
              <a:sym typeface="Open Sans"/>
            </a:endParaRPr>
          </a:p>
        </p:txBody>
      </p:sp>
      <p:sp>
        <p:nvSpPr>
          <p:cNvPr id="454" name="Google Shape;454;p67"/>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7"/>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1"/>
          <p:cNvSpPr txBox="1"/>
          <p:nvPr/>
        </p:nvSpPr>
        <p:spPr>
          <a:xfrm>
            <a:off x="517675" y="2237975"/>
            <a:ext cx="34461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a:lnSpc>
                <a:spcPct val="150000"/>
              </a:lnSpc>
            </a:pPr>
            <a:r>
              <a:rPr lang="en-US" altLang="ja-JP" sz="1200" dirty="0" smtClean="0">
                <a:solidFill>
                  <a:srgbClr val="5F6368"/>
                </a:solidFill>
                <a:latin typeface="Open Sans"/>
                <a:ea typeface="Open Sans"/>
                <a:cs typeface="Open Sans"/>
                <a:sym typeface="Open Sans"/>
              </a:rPr>
              <a:t>Busy </a:t>
            </a:r>
            <a:r>
              <a:rPr lang="en-US" altLang="ja-JP" sz="1200" dirty="0">
                <a:solidFill>
                  <a:srgbClr val="5F6368"/>
                </a:solidFill>
                <a:latin typeface="Open Sans"/>
                <a:ea typeface="Open Sans"/>
                <a:cs typeface="Open Sans"/>
                <a:sym typeface="Open Sans"/>
              </a:rPr>
              <a:t>parents and </a:t>
            </a:r>
            <a:r>
              <a:rPr lang="en-US" altLang="ja-JP" sz="1200" dirty="0" smtClean="0">
                <a:solidFill>
                  <a:srgbClr val="5F6368"/>
                </a:solidFill>
                <a:latin typeface="Open Sans"/>
                <a:ea typeface="Open Sans"/>
                <a:cs typeface="Open Sans"/>
                <a:sym typeface="Open Sans"/>
              </a:rPr>
              <a:t>workers </a:t>
            </a:r>
            <a:r>
              <a:rPr lang="en-US" altLang="ja-JP" sz="1200" dirty="0">
                <a:solidFill>
                  <a:srgbClr val="5F6368"/>
                </a:solidFill>
                <a:latin typeface="Open Sans"/>
                <a:ea typeface="Open Sans"/>
                <a:cs typeface="Open Sans"/>
                <a:sym typeface="Open Sans"/>
              </a:rPr>
              <a:t>lack the time necessary to go to buy fresh bread to </a:t>
            </a:r>
            <a:r>
              <a:rPr lang="en-US" altLang="ja-JP" sz="1200" dirty="0" smtClean="0">
                <a:solidFill>
                  <a:srgbClr val="5F6368"/>
                </a:solidFill>
                <a:latin typeface="Open Sans"/>
                <a:ea typeface="Open Sans"/>
                <a:cs typeface="Open Sans"/>
                <a:sym typeface="Open Sans"/>
              </a:rPr>
              <a:t>prepare </a:t>
            </a:r>
            <a:r>
              <a:rPr lang="en-US" altLang="ja-JP" sz="1200" dirty="0">
                <a:solidFill>
                  <a:srgbClr val="5F6368"/>
                </a:solidFill>
                <a:latin typeface="Open Sans"/>
                <a:ea typeface="Open Sans"/>
                <a:cs typeface="Open Sans"/>
                <a:sym typeface="Open Sans"/>
              </a:rPr>
              <a:t>meals. Sometime they can’t buy them because they go to the bakery too late. They want some tools to order in advance. </a:t>
            </a:r>
            <a:endParaRPr lang="en-US" altLang="ja-JP" sz="1200" b="1" dirty="0">
              <a:solidFill>
                <a:srgbClr val="4285F4"/>
              </a:solidFill>
              <a:latin typeface="Open Sans"/>
              <a:ea typeface="Open Sans"/>
              <a:cs typeface="Open Sans"/>
              <a:sym typeface="Open Sans"/>
            </a:endParaRPr>
          </a:p>
          <a:p>
            <a:pPr marL="0" lvl="0" indent="0" algn="l" rtl="0">
              <a:lnSpc>
                <a:spcPct val="150000"/>
              </a:lnSpc>
              <a:spcBef>
                <a:spcPts val="0"/>
              </a:spcBef>
              <a:spcAft>
                <a:spcPts val="0"/>
              </a:spcAft>
              <a:buNone/>
            </a:pPr>
            <a:endParaRPr sz="1200" b="1" dirty="0">
              <a:solidFill>
                <a:srgbClr val="4285F4"/>
              </a:solidFill>
              <a:latin typeface="Open Sans"/>
              <a:ea typeface="Open Sans"/>
              <a:cs typeface="Open Sans"/>
              <a:sym typeface="Open Sans"/>
            </a:endParaRPr>
          </a:p>
        </p:txBody>
      </p:sp>
      <p:sp>
        <p:nvSpPr>
          <p:cNvPr id="173" name="Google Shape;17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4" name="Google Shape;174;p41"/>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1"/>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a:lnSpc>
                <a:spcPct val="150000"/>
              </a:lnSpc>
            </a:pPr>
            <a:r>
              <a:rPr lang="en-US" altLang="ja-JP" sz="1200" dirty="0" smtClean="0">
                <a:solidFill>
                  <a:srgbClr val="5F6368"/>
                </a:solidFill>
                <a:latin typeface="Open Sans"/>
                <a:ea typeface="Open Sans"/>
                <a:cs typeface="Open Sans"/>
                <a:sym typeface="Open Sans"/>
              </a:rPr>
              <a:t>Design a website </a:t>
            </a:r>
            <a:r>
              <a:rPr lang="en-US" altLang="ja-JP" sz="1200" dirty="0">
                <a:solidFill>
                  <a:srgbClr val="5F6368"/>
                </a:solidFill>
                <a:latin typeface="Open Sans"/>
                <a:ea typeface="Open Sans"/>
                <a:cs typeface="Open Sans"/>
                <a:sym typeface="Open Sans"/>
              </a:rPr>
              <a:t>for ABC Bakery that allows users to easily order, pick up and deliver fresh, healthy bread and sandwiches.</a:t>
            </a:r>
            <a:endParaRPr lang="en-US" altLang="ja-JP" sz="1200" b="1" dirty="0">
              <a:solidFill>
                <a:srgbClr val="4285F4"/>
              </a:solidFill>
              <a:latin typeface="Open Sans"/>
              <a:ea typeface="Open Sans"/>
              <a:cs typeface="Open Sans"/>
              <a:sym typeface="Open Sans"/>
            </a:endParaRPr>
          </a:p>
          <a:p>
            <a:pPr marL="0" lvl="0" indent="0" algn="l" rtl="0">
              <a:lnSpc>
                <a:spcPct val="150000"/>
              </a:lnSpc>
              <a:spcBef>
                <a:spcPts val="0"/>
              </a:spcBef>
              <a:spcAft>
                <a:spcPts val="0"/>
              </a:spcAft>
              <a:buNone/>
            </a:pPr>
            <a:endParaRPr sz="1200" b="1" dirty="0">
              <a:solidFill>
                <a:srgbClr val="4285F4"/>
              </a:solidFill>
              <a:latin typeface="Open Sans"/>
              <a:ea typeface="Open Sans"/>
              <a:cs typeface="Open Sans"/>
              <a:sym typeface="Open Sans"/>
            </a:endParaRPr>
          </a:p>
        </p:txBody>
      </p:sp>
      <p:sp>
        <p:nvSpPr>
          <p:cNvPr id="176" name="Google Shape;176;p41"/>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1"/>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8" name="Google Shape;178;p41"/>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2"/>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4285F4"/>
              </a:solidFill>
              <a:latin typeface="Open Sans SemiBold"/>
              <a:ea typeface="Open Sans SemiBold"/>
              <a:cs typeface="Open Sans SemiBold"/>
              <a:sym typeface="Open Sans SemiBold"/>
            </a:endParaRPr>
          </a:p>
          <a:p>
            <a:pPr lvl="0">
              <a:lnSpc>
                <a:spcPct val="150000"/>
              </a:lnSpc>
            </a:pPr>
            <a:r>
              <a:rPr lang="en" altLang="ja-JP" sz="1200" dirty="0" smtClean="0">
                <a:solidFill>
                  <a:srgbClr val="5F6368"/>
                </a:solidFill>
                <a:latin typeface="Open Sans"/>
                <a:ea typeface="Open Sans"/>
                <a:cs typeface="Open Sans"/>
                <a:sym typeface="Open Sans"/>
              </a:rPr>
              <a:t>UX </a:t>
            </a:r>
            <a:r>
              <a:rPr lang="en" altLang="ja-JP" sz="1200" dirty="0">
                <a:solidFill>
                  <a:srgbClr val="5F6368"/>
                </a:solidFill>
                <a:latin typeface="Open Sans"/>
                <a:ea typeface="Open Sans"/>
                <a:cs typeface="Open Sans"/>
                <a:sym typeface="Open Sans"/>
              </a:rPr>
              <a:t>designer designing </a:t>
            </a:r>
            <a:r>
              <a:rPr lang="en" altLang="ja-JP" sz="1200" dirty="0" smtClean="0">
                <a:solidFill>
                  <a:srgbClr val="5F6368"/>
                </a:solidFill>
                <a:latin typeface="Open Sans"/>
                <a:ea typeface="Open Sans"/>
                <a:cs typeface="Open Sans"/>
                <a:sym typeface="Open Sans"/>
              </a:rPr>
              <a:t>a website </a:t>
            </a:r>
            <a:r>
              <a:rPr lang="en" altLang="ja-JP" sz="1200" dirty="0">
                <a:solidFill>
                  <a:srgbClr val="5F6368"/>
                </a:solidFill>
                <a:latin typeface="Open Sans"/>
                <a:ea typeface="Open Sans"/>
                <a:cs typeface="Open Sans"/>
                <a:sym typeface="Open Sans"/>
              </a:rPr>
              <a:t>for ABC Bakery from conception to delivery. </a:t>
            </a:r>
            <a:endParaRPr sz="1200" dirty="0">
              <a:solidFill>
                <a:srgbClr val="5F6368"/>
              </a:solidFill>
              <a:latin typeface="Open Sans"/>
              <a:ea typeface="Open Sans"/>
              <a:cs typeface="Open Sans"/>
              <a:sym typeface="Open Sans"/>
            </a:endParaRPr>
          </a:p>
        </p:txBody>
      </p:sp>
      <p:sp>
        <p:nvSpPr>
          <p:cNvPr id="184" name="Google Shape;184;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5" name="Google Shape;185;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2"/>
          <p:cNvSpPr txBox="1"/>
          <p:nvPr/>
        </p:nvSpPr>
        <p:spPr>
          <a:xfrm>
            <a:off x="45720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a:t>
            </a:r>
            <a:endParaRPr dirty="0">
              <a:solidFill>
                <a:srgbClr val="1967D2"/>
              </a:solidFill>
              <a:latin typeface="Open Sans SemiBold"/>
              <a:ea typeface="Open Sans SemiBold"/>
              <a:cs typeface="Open Sans SemiBold"/>
              <a:sym typeface="Open Sans SemiBold"/>
            </a:endParaRPr>
          </a:p>
          <a:p>
            <a:pPr>
              <a:lnSpc>
                <a:spcPct val="150000"/>
              </a:lnSpc>
            </a:pPr>
            <a:r>
              <a:rPr lang="en-US" altLang="ja-JP" sz="1200" dirty="0" smtClean="0">
                <a:solidFill>
                  <a:srgbClr val="5F6368"/>
                </a:solidFill>
                <a:latin typeface="Open Sans"/>
                <a:ea typeface="Open Sans"/>
                <a:cs typeface="Open Sans"/>
                <a:sym typeface="Open Sans"/>
              </a:rPr>
              <a:t>Conducting </a:t>
            </a:r>
            <a:r>
              <a:rPr lang="en-US" altLang="ja-JP" sz="1200" dirty="0">
                <a:solidFill>
                  <a:srgbClr val="5F6368"/>
                </a:solidFill>
                <a:latin typeface="Open Sans"/>
                <a:ea typeface="Open Sans"/>
                <a:cs typeface="Open Sans"/>
                <a:sym typeface="Open Sans"/>
              </a:rPr>
              <a:t>interview, paper and digital </a:t>
            </a:r>
            <a:r>
              <a:rPr lang="en-US" altLang="ja-JP" sz="1200" dirty="0" smtClean="0">
                <a:solidFill>
                  <a:srgbClr val="5F6368"/>
                </a:solidFill>
                <a:latin typeface="Open Sans"/>
                <a:ea typeface="Open Sans"/>
                <a:cs typeface="Open Sans"/>
                <a:sym typeface="Open Sans"/>
              </a:rPr>
              <a:t>wireframe, </a:t>
            </a:r>
            <a:r>
              <a:rPr lang="en-US" altLang="ja-JP" sz="1200" dirty="0">
                <a:solidFill>
                  <a:srgbClr val="5F6368"/>
                </a:solidFill>
                <a:latin typeface="Open Sans"/>
                <a:ea typeface="Open Sans"/>
                <a:cs typeface="Open Sans"/>
                <a:sym typeface="Open Sans"/>
              </a:rPr>
              <a:t>low and high fidelity prototyping, conducting usability studies, </a:t>
            </a:r>
            <a:r>
              <a:rPr lang="en-US" altLang="ja-JP" sz="1200" dirty="0" smtClean="0">
                <a:solidFill>
                  <a:srgbClr val="5F6368"/>
                </a:solidFill>
                <a:latin typeface="Open Sans"/>
                <a:ea typeface="Open Sans"/>
                <a:cs typeface="Open Sans"/>
                <a:sym typeface="Open Sans"/>
              </a:rPr>
              <a:t>accounting </a:t>
            </a:r>
            <a:r>
              <a:rPr lang="en-US" altLang="ja-JP" sz="1200" dirty="0">
                <a:solidFill>
                  <a:srgbClr val="5F6368"/>
                </a:solidFill>
                <a:latin typeface="Open Sans"/>
                <a:ea typeface="Open Sans"/>
                <a:cs typeface="Open Sans"/>
                <a:sym typeface="Open Sans"/>
              </a:rPr>
              <a:t>for accessibility, and iterating on design.  </a:t>
            </a:r>
            <a:endParaRPr lang="en-US" altLang="ja-JP" sz="1200" b="1" dirty="0">
              <a:solidFill>
                <a:srgbClr val="4285F4"/>
              </a:solidFill>
              <a:latin typeface="Open Sans"/>
              <a:ea typeface="Open Sans"/>
              <a:cs typeface="Open Sans"/>
              <a:sym typeface="Open Sans"/>
            </a:endParaRPr>
          </a:p>
          <a:p>
            <a:pPr marL="0" lvl="0" indent="0" algn="l" rtl="0">
              <a:lnSpc>
                <a:spcPct val="150000"/>
              </a:lnSpc>
              <a:spcBef>
                <a:spcPts val="0"/>
              </a:spcBef>
              <a:spcAft>
                <a:spcPts val="0"/>
              </a:spcAft>
              <a:buNone/>
            </a:pPr>
            <a:endParaRPr sz="1200" b="1" dirty="0">
              <a:solidFill>
                <a:srgbClr val="4285F4"/>
              </a:solidFill>
              <a:latin typeface="Open Sans"/>
              <a:ea typeface="Open Sans"/>
              <a:cs typeface="Open Sans"/>
              <a:sym typeface="Open Sans"/>
            </a:endParaRPr>
          </a:p>
        </p:txBody>
      </p:sp>
      <p:sp>
        <p:nvSpPr>
          <p:cNvPr id="187" name="Google Shape;187;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2"/>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42"/>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3"/>
        <p:cNvGrpSpPr/>
        <p:nvPr/>
      </p:nvGrpSpPr>
      <p:grpSpPr>
        <a:xfrm>
          <a:off x="0" y="0"/>
          <a:ext cx="0" cy="0"/>
          <a:chOff x="0" y="0"/>
          <a:chExt cx="0" cy="0"/>
        </a:xfrm>
      </p:grpSpPr>
      <p:sp>
        <p:nvSpPr>
          <p:cNvPr id="194" name="Google Shape;194;p43"/>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5" name="Google Shape;195;p43"/>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6" name="Google Shape;196;p4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3" name="Google Shape;203;p44"/>
          <p:cNvSpPr txBox="1"/>
          <p:nvPr/>
        </p:nvSpPr>
        <p:spPr>
          <a:xfrm>
            <a:off x="919075" y="2461800"/>
            <a:ext cx="7136100" cy="1458831"/>
          </a:xfrm>
          <a:prstGeom prst="rect">
            <a:avLst/>
          </a:prstGeom>
          <a:noFill/>
          <a:ln>
            <a:noFill/>
          </a:ln>
        </p:spPr>
        <p:txBody>
          <a:bodyPr spcFirstLastPara="1" wrap="square" lIns="0" tIns="91425" rIns="91425" bIns="91425" anchor="t" anchorCtr="0">
            <a:spAutoFit/>
          </a:bodyPr>
          <a:lstStyle/>
          <a:p>
            <a:pPr lvl="0" algn="ctr">
              <a:lnSpc>
                <a:spcPct val="115000"/>
              </a:lnSpc>
            </a:pPr>
            <a:r>
              <a:rPr lang="en-US" altLang="ja-JP" sz="1200" dirty="0">
                <a:solidFill>
                  <a:srgbClr val="5F6368"/>
                </a:solidFill>
                <a:latin typeface="Open Sans"/>
                <a:ea typeface="Open Sans"/>
                <a:cs typeface="Open Sans"/>
                <a:sym typeface="Open Sans"/>
              </a:rPr>
              <a:t>I conducted interviews, and created </a:t>
            </a:r>
            <a:r>
              <a:rPr lang="en-US" altLang="ja-JP" sz="1200" dirty="0" smtClean="0">
                <a:solidFill>
                  <a:srgbClr val="5F6368"/>
                </a:solidFill>
                <a:latin typeface="Open Sans"/>
                <a:ea typeface="Open Sans"/>
                <a:cs typeface="Open Sans"/>
                <a:sym typeface="Open Sans"/>
              </a:rPr>
              <a:t>empathy </a:t>
            </a:r>
            <a:r>
              <a:rPr lang="en-US" altLang="ja-JP" sz="1200" dirty="0">
                <a:solidFill>
                  <a:srgbClr val="5F6368"/>
                </a:solidFill>
                <a:latin typeface="Open Sans"/>
                <a:ea typeface="Open Sans"/>
                <a:cs typeface="Open Sans"/>
                <a:sym typeface="Open Sans"/>
              </a:rPr>
              <a:t>maps to understand the users. A primary user group is working parents who take care of their family and serve meals . </a:t>
            </a:r>
          </a:p>
          <a:p>
            <a:pPr lvl="0" algn="ctr">
              <a:lnSpc>
                <a:spcPct val="115000"/>
              </a:lnSpc>
            </a:pPr>
            <a:endParaRPr lang="en-US" altLang="ja-JP" sz="1200" dirty="0">
              <a:solidFill>
                <a:srgbClr val="5F6368"/>
              </a:solidFill>
              <a:latin typeface="Open Sans"/>
              <a:ea typeface="Open Sans"/>
              <a:cs typeface="Open Sans"/>
              <a:sym typeface="Open Sans"/>
            </a:endParaRPr>
          </a:p>
          <a:p>
            <a:pPr lvl="0" algn="ctr">
              <a:lnSpc>
                <a:spcPct val="115000"/>
              </a:lnSpc>
            </a:pPr>
            <a:r>
              <a:rPr lang="en-US" altLang="ja-JP" sz="1200" dirty="0">
                <a:solidFill>
                  <a:srgbClr val="5F6368"/>
                </a:solidFill>
                <a:latin typeface="Open Sans"/>
                <a:ea typeface="Open Sans"/>
                <a:cs typeface="Open Sans"/>
                <a:sym typeface="Open Sans"/>
              </a:rPr>
              <a:t>This research shows not only they want to save their time but also some parents prefer fresh bread in the bakery to processed products in supermarket which contains chemical ingredients. Moreover, from Bakery owner’s point of view, </a:t>
            </a:r>
            <a:r>
              <a:rPr lang="en-US" altLang="ja-JP" sz="1200" dirty="0" smtClean="0">
                <a:solidFill>
                  <a:srgbClr val="5F6368"/>
                </a:solidFill>
                <a:latin typeface="Open Sans"/>
                <a:ea typeface="Open Sans"/>
                <a:cs typeface="Open Sans"/>
                <a:sym typeface="Open Sans"/>
              </a:rPr>
              <a:t>introducing website </a:t>
            </a:r>
            <a:r>
              <a:rPr lang="en-US" altLang="ja-JP" sz="1200" dirty="0">
                <a:solidFill>
                  <a:srgbClr val="5F6368"/>
                </a:solidFill>
                <a:latin typeface="Open Sans"/>
                <a:ea typeface="Open Sans"/>
                <a:cs typeface="Open Sans"/>
                <a:sym typeface="Open Sans"/>
              </a:rPr>
              <a:t>may lead to get new customers. </a:t>
            </a:r>
          </a:p>
        </p:txBody>
      </p:sp>
      <p:sp>
        <p:nvSpPr>
          <p:cNvPr id="204" name="Google Shape;204;p44"/>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4"/>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1" name="Google Shape;211;p45"/>
          <p:cNvSpPr txBox="1"/>
          <p:nvPr/>
        </p:nvSpPr>
        <p:spPr>
          <a:xfrm>
            <a:off x="698125" y="2019218"/>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EA4335"/>
                </a:solidFill>
                <a:latin typeface="Open Sans SemiBold"/>
                <a:ea typeface="Open Sans SemiBold"/>
                <a:cs typeface="Open Sans SemiBold"/>
                <a:sym typeface="Open Sans SemiBold"/>
              </a:rPr>
              <a:t>Out of stock</a:t>
            </a:r>
            <a:endParaRPr dirty="0">
              <a:solidFill>
                <a:srgbClr val="4285F4"/>
              </a:solidFill>
              <a:latin typeface="Open Sans SemiBold"/>
              <a:ea typeface="Open Sans SemiBold"/>
              <a:cs typeface="Open Sans SemiBold"/>
              <a:sym typeface="Open Sans SemiBold"/>
            </a:endParaRPr>
          </a:p>
        </p:txBody>
      </p:sp>
      <p:sp>
        <p:nvSpPr>
          <p:cNvPr id="212" name="Google Shape;212;p45"/>
          <p:cNvSpPr txBox="1"/>
          <p:nvPr/>
        </p:nvSpPr>
        <p:spPr>
          <a:xfrm>
            <a:off x="811247" y="2540914"/>
            <a:ext cx="1872600" cy="1034099"/>
          </a:xfrm>
          <a:prstGeom prst="rect">
            <a:avLst/>
          </a:prstGeom>
          <a:noFill/>
          <a:ln>
            <a:noFill/>
          </a:ln>
        </p:spPr>
        <p:txBody>
          <a:bodyPr spcFirstLastPara="1" wrap="square" lIns="0" tIns="91425" rIns="91425" bIns="91425" anchor="t" anchorCtr="0">
            <a:spAutoFit/>
          </a:bodyPr>
          <a:lstStyle/>
          <a:p>
            <a:pPr lvl="0" algn="ctr">
              <a:lnSpc>
                <a:spcPct val="115000"/>
              </a:lnSpc>
            </a:pPr>
            <a:r>
              <a:rPr lang="en-US" altLang="ja-JP" sz="1200" dirty="0">
                <a:solidFill>
                  <a:srgbClr val="5F6368"/>
                </a:solidFill>
                <a:latin typeface="Open Sans"/>
                <a:ea typeface="Open Sans"/>
                <a:cs typeface="Open Sans"/>
                <a:sym typeface="Open Sans"/>
              </a:rPr>
              <a:t>Working parents are usually go to bakery after work and find all product are gone.</a:t>
            </a:r>
            <a:endParaRPr lang="en-US" altLang="ja-JP" sz="1200" dirty="0"/>
          </a:p>
        </p:txBody>
      </p:sp>
      <p:sp>
        <p:nvSpPr>
          <p:cNvPr id="213" name="Google Shape;213;p45"/>
          <p:cNvSpPr txBox="1"/>
          <p:nvPr/>
        </p:nvSpPr>
        <p:spPr>
          <a:xfrm>
            <a:off x="3519013" y="1983393"/>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EA4335"/>
                </a:solidFill>
                <a:latin typeface="Open Sans SemiBold"/>
                <a:ea typeface="Open Sans SemiBold"/>
                <a:cs typeface="Open Sans SemiBold"/>
                <a:sym typeface="Open Sans SemiBold"/>
              </a:rPr>
              <a:t>Time</a:t>
            </a:r>
            <a:endParaRPr dirty="0">
              <a:solidFill>
                <a:srgbClr val="4285F4"/>
              </a:solidFill>
              <a:latin typeface="Open Sans SemiBold"/>
              <a:ea typeface="Open Sans SemiBold"/>
              <a:cs typeface="Open Sans SemiBold"/>
              <a:sym typeface="Open Sans SemiBold"/>
            </a:endParaRPr>
          </a:p>
        </p:txBody>
      </p:sp>
      <p:sp>
        <p:nvSpPr>
          <p:cNvPr id="214" name="Google Shape;214;p45"/>
          <p:cNvSpPr txBox="1"/>
          <p:nvPr/>
        </p:nvSpPr>
        <p:spPr>
          <a:xfrm>
            <a:off x="3595225" y="2524085"/>
            <a:ext cx="1872600" cy="1246465"/>
          </a:xfrm>
          <a:prstGeom prst="rect">
            <a:avLst/>
          </a:prstGeom>
          <a:noFill/>
          <a:ln>
            <a:noFill/>
          </a:ln>
        </p:spPr>
        <p:txBody>
          <a:bodyPr spcFirstLastPara="1" wrap="square" lIns="0" tIns="91425" rIns="91425" bIns="91425" anchor="t" anchorCtr="0">
            <a:spAutoFit/>
          </a:bodyPr>
          <a:lstStyle/>
          <a:p>
            <a:pPr algn="ctr">
              <a:lnSpc>
                <a:spcPct val="115000"/>
              </a:lnSpc>
            </a:pPr>
            <a:r>
              <a:rPr lang="en-US" altLang="ja-JP" sz="1200" dirty="0" smtClean="0">
                <a:solidFill>
                  <a:srgbClr val="5F6368"/>
                </a:solidFill>
                <a:latin typeface="Open Sans"/>
                <a:ea typeface="Open Sans"/>
                <a:cs typeface="Open Sans"/>
                <a:sym typeface="Open Sans"/>
              </a:rPr>
              <a:t>Delivery </a:t>
            </a:r>
            <a:r>
              <a:rPr lang="en-US" altLang="ja-JP" sz="1200" dirty="0">
                <a:solidFill>
                  <a:srgbClr val="5F6368"/>
                </a:solidFill>
                <a:latin typeface="Open Sans"/>
                <a:ea typeface="Open Sans"/>
                <a:cs typeface="Open Sans"/>
                <a:sym typeface="Open Sans"/>
              </a:rPr>
              <a:t>order by </a:t>
            </a:r>
            <a:r>
              <a:rPr lang="en-US" altLang="ja-JP" sz="1200" dirty="0" smtClean="0">
                <a:solidFill>
                  <a:srgbClr val="5F6368"/>
                </a:solidFill>
                <a:latin typeface="Open Sans"/>
                <a:ea typeface="Open Sans"/>
                <a:cs typeface="Open Sans"/>
                <a:sym typeface="Open Sans"/>
              </a:rPr>
              <a:t>using website </a:t>
            </a:r>
            <a:r>
              <a:rPr lang="en-US" altLang="ja-JP" sz="1200" dirty="0">
                <a:solidFill>
                  <a:srgbClr val="5F6368"/>
                </a:solidFill>
                <a:latin typeface="Open Sans"/>
                <a:ea typeface="Open Sans"/>
                <a:cs typeface="Open Sans"/>
                <a:sym typeface="Open Sans"/>
              </a:rPr>
              <a:t>saves time and makes it easier to prepare meals for their </a:t>
            </a:r>
            <a:r>
              <a:rPr lang="en-US" altLang="ja-JP" sz="1200" dirty="0" smtClean="0">
                <a:solidFill>
                  <a:srgbClr val="5F6368"/>
                </a:solidFill>
                <a:latin typeface="Open Sans"/>
                <a:ea typeface="Open Sans"/>
                <a:cs typeface="Open Sans"/>
                <a:sym typeface="Open Sans"/>
              </a:rPr>
              <a:t>families.</a:t>
            </a:r>
          </a:p>
        </p:txBody>
      </p:sp>
      <p:sp>
        <p:nvSpPr>
          <p:cNvPr id="215" name="Google Shape;215;p45"/>
          <p:cNvSpPr txBox="1"/>
          <p:nvPr/>
        </p:nvSpPr>
        <p:spPr>
          <a:xfrm>
            <a:off x="6023727" y="2033113"/>
            <a:ext cx="2432116"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EA4335"/>
                </a:solidFill>
                <a:latin typeface="Open Sans SemiBold"/>
                <a:ea typeface="Open Sans SemiBold"/>
                <a:cs typeface="Open Sans SemiBold"/>
                <a:sym typeface="Open Sans SemiBold"/>
              </a:rPr>
              <a:t>Fresh and Healthy food</a:t>
            </a:r>
            <a:endParaRPr dirty="0">
              <a:solidFill>
                <a:srgbClr val="4285F4"/>
              </a:solidFill>
              <a:latin typeface="Open Sans SemiBold"/>
              <a:ea typeface="Open Sans SemiBold"/>
              <a:cs typeface="Open Sans SemiBold"/>
              <a:sym typeface="Open Sans SemiBold"/>
            </a:endParaRPr>
          </a:p>
        </p:txBody>
      </p:sp>
      <p:sp>
        <p:nvSpPr>
          <p:cNvPr id="216" name="Google Shape;216;p45"/>
          <p:cNvSpPr txBox="1"/>
          <p:nvPr/>
        </p:nvSpPr>
        <p:spPr>
          <a:xfrm>
            <a:off x="6335952" y="2565701"/>
            <a:ext cx="1872600" cy="1883562"/>
          </a:xfrm>
          <a:prstGeom prst="rect">
            <a:avLst/>
          </a:prstGeom>
          <a:noFill/>
          <a:ln>
            <a:noFill/>
          </a:ln>
        </p:spPr>
        <p:txBody>
          <a:bodyPr spcFirstLastPara="1" wrap="square" lIns="0" tIns="91425" rIns="91425" bIns="91425" anchor="t" anchorCtr="0">
            <a:spAutoFit/>
          </a:bodyPr>
          <a:lstStyle/>
          <a:p>
            <a:pPr algn="ctr">
              <a:lnSpc>
                <a:spcPct val="115000"/>
              </a:lnSpc>
            </a:pPr>
            <a:r>
              <a:rPr lang="en-US" altLang="ja-JP" sz="1200" dirty="0" smtClean="0">
                <a:solidFill>
                  <a:srgbClr val="5F6368"/>
                </a:solidFill>
                <a:latin typeface="Open Sans"/>
                <a:ea typeface="Open Sans"/>
                <a:cs typeface="Open Sans"/>
                <a:sym typeface="Open Sans"/>
              </a:rPr>
              <a:t>Bread </a:t>
            </a:r>
            <a:r>
              <a:rPr lang="en-US" altLang="ja-JP" sz="1200" dirty="0">
                <a:solidFill>
                  <a:srgbClr val="5F6368"/>
                </a:solidFill>
                <a:latin typeface="Open Sans"/>
                <a:ea typeface="Open Sans"/>
                <a:cs typeface="Open Sans"/>
                <a:sym typeface="Open Sans"/>
              </a:rPr>
              <a:t>in supermarket  contains some chemical ingredients. Parents want to buy  more healthy fresh food directly from bakery for keeping their family healthy</a:t>
            </a:r>
            <a:r>
              <a:rPr lang="en-US" altLang="ja-JP" sz="1200" dirty="0" smtClean="0">
                <a:solidFill>
                  <a:srgbClr val="5F6368"/>
                </a:solidFill>
                <a:latin typeface="Open Sans"/>
                <a:ea typeface="Open Sans"/>
                <a:cs typeface="Open Sans"/>
                <a:sym typeface="Open Sans"/>
              </a:rPr>
              <a:t>.</a:t>
            </a:r>
            <a:endParaRPr lang="en-US" altLang="ja-JP" sz="1200" dirty="0"/>
          </a:p>
        </p:txBody>
      </p:sp>
      <p:sp>
        <p:nvSpPr>
          <p:cNvPr id="219" name="Google Shape;219;p45"/>
          <p:cNvSpPr/>
          <p:nvPr/>
        </p:nvSpPr>
        <p:spPr>
          <a:xfrm>
            <a:off x="1234247"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0" name="Google Shape;220;p45"/>
          <p:cNvSpPr/>
          <p:nvPr/>
        </p:nvSpPr>
        <p:spPr>
          <a:xfrm>
            <a:off x="4198663"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1" name="Google Shape;221;p45"/>
          <p:cNvSpPr/>
          <p:nvPr/>
        </p:nvSpPr>
        <p:spPr>
          <a:xfrm>
            <a:off x="6836499"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3</a:t>
            </a:r>
            <a:endParaRPr sz="2200" dirty="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6"/>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smtClean="0">
                <a:solidFill>
                  <a:srgbClr val="5F6368"/>
                </a:solidFill>
                <a:latin typeface="Open Sans"/>
                <a:ea typeface="Open Sans"/>
                <a:cs typeface="Open Sans"/>
                <a:sym typeface="Open Sans"/>
              </a:rPr>
              <a:t>Senina</a:t>
            </a:r>
            <a:endParaRPr sz="2400" b="1" dirty="0">
              <a:solidFill>
                <a:srgbClr val="5F6368"/>
              </a:solidFill>
              <a:latin typeface="Open Sans"/>
              <a:ea typeface="Open Sans"/>
              <a:cs typeface="Open Sans"/>
              <a:sym typeface="Open Sans"/>
            </a:endParaRPr>
          </a:p>
        </p:txBody>
      </p:sp>
      <p:sp>
        <p:nvSpPr>
          <p:cNvPr id="229" name="Google Shape;229;p46"/>
          <p:cNvSpPr txBox="1"/>
          <p:nvPr/>
        </p:nvSpPr>
        <p:spPr>
          <a:xfrm>
            <a:off x="517674" y="1083375"/>
            <a:ext cx="2432915" cy="3093124"/>
          </a:xfrm>
          <a:prstGeom prst="rect">
            <a:avLst/>
          </a:prstGeom>
          <a:noFill/>
          <a:ln>
            <a:noFill/>
          </a:ln>
        </p:spPr>
        <p:txBody>
          <a:bodyPr spcFirstLastPara="1" wrap="square" lIns="0" tIns="91425" rIns="91425" bIns="91425" anchor="t" anchorCtr="0">
            <a:spAutoFit/>
          </a:bodyPr>
          <a:lstStyle/>
          <a:p>
            <a:pPr lvl="0">
              <a:lnSpc>
                <a:spcPct val="150000"/>
              </a:lnSpc>
            </a:pPr>
            <a:r>
              <a:rPr lang="en-US" altLang="ja-JP" dirty="0">
                <a:solidFill>
                  <a:srgbClr val="EA4335"/>
                </a:solidFill>
                <a:latin typeface="Open Sans SemiBold"/>
                <a:ea typeface="Open Sans SemiBold"/>
                <a:cs typeface="Open Sans SemiBold"/>
                <a:sym typeface="Open Sans SemiBold"/>
              </a:rPr>
              <a:t>Problem statement:</a:t>
            </a:r>
          </a:p>
          <a:p>
            <a:pPr lvl="0">
              <a:lnSpc>
                <a:spcPct val="150000"/>
              </a:lnSpc>
            </a:pPr>
            <a:r>
              <a:rPr lang="en-US" altLang="ja-JP" dirty="0" err="1">
                <a:solidFill>
                  <a:srgbClr val="5F6368"/>
                </a:solidFill>
                <a:latin typeface="Open Sans"/>
                <a:ea typeface="Open Sans"/>
                <a:cs typeface="Open Sans"/>
                <a:sym typeface="Open Sans"/>
              </a:rPr>
              <a:t>Senina</a:t>
            </a:r>
            <a:r>
              <a:rPr lang="en-US" altLang="ja-JP" dirty="0">
                <a:solidFill>
                  <a:srgbClr val="5F6368"/>
                </a:solidFill>
                <a:latin typeface="Open Sans"/>
                <a:ea typeface="Open Sans"/>
                <a:cs typeface="Open Sans"/>
                <a:sym typeface="Open Sans"/>
              </a:rPr>
              <a:t> is a working mother with two small children who needs healthy meals with varieties because she is always busy and doesn’t have time to prepare and make meals for her family</a:t>
            </a:r>
            <a:r>
              <a:rPr lang="en-US" altLang="ja-JP" dirty="0" smtClean="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923" y="1250194"/>
            <a:ext cx="45720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35" name="Google Shape;235;p47"/>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7"/>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37" name="Google Shape;237;p47"/>
          <p:cNvSpPr txBox="1"/>
          <p:nvPr/>
        </p:nvSpPr>
        <p:spPr>
          <a:xfrm>
            <a:off x="611943" y="1262429"/>
            <a:ext cx="2421300" cy="3416290"/>
          </a:xfrm>
          <a:prstGeom prst="rect">
            <a:avLst/>
          </a:prstGeom>
          <a:noFill/>
          <a:ln>
            <a:noFill/>
          </a:ln>
        </p:spPr>
        <p:txBody>
          <a:bodyPr spcFirstLastPara="1" wrap="square" lIns="0" tIns="91425" rIns="91425" bIns="91425" anchor="t" anchorCtr="0">
            <a:spAutoFit/>
          </a:bodyPr>
          <a:lstStyle/>
          <a:p>
            <a:pPr>
              <a:lnSpc>
                <a:spcPct val="150000"/>
              </a:lnSpc>
              <a:buClr>
                <a:schemeClr val="dk1"/>
              </a:buClr>
              <a:buSzPts val="1100"/>
            </a:pPr>
            <a:r>
              <a:rPr lang="en-US" altLang="ja-JP" dirty="0" err="1" smtClean="0">
                <a:solidFill>
                  <a:srgbClr val="5F6368"/>
                </a:solidFill>
                <a:latin typeface="Open Sans"/>
                <a:ea typeface="Open Sans"/>
                <a:cs typeface="Open Sans"/>
                <a:sym typeface="Open Sans"/>
              </a:rPr>
              <a:t>Senina</a:t>
            </a:r>
            <a:r>
              <a:rPr lang="en-US" altLang="ja-JP" dirty="0" smtClean="0">
                <a:solidFill>
                  <a:srgbClr val="5F6368"/>
                </a:solidFill>
                <a:latin typeface="Open Sans"/>
                <a:ea typeface="Open Sans"/>
                <a:cs typeface="Open Sans"/>
                <a:sym typeface="Open Sans"/>
              </a:rPr>
              <a:t> </a:t>
            </a:r>
            <a:r>
              <a:rPr lang="en-US" altLang="ja-JP" dirty="0">
                <a:solidFill>
                  <a:srgbClr val="5F6368"/>
                </a:solidFill>
                <a:latin typeface="Open Sans"/>
                <a:ea typeface="Open Sans"/>
                <a:cs typeface="Open Sans"/>
                <a:sym typeface="Open Sans"/>
              </a:rPr>
              <a:t>is busy working woman who needs to take care of her family, especially two small children. Bakery </a:t>
            </a:r>
            <a:r>
              <a:rPr lang="en-US" altLang="ja-JP" dirty="0" smtClean="0">
                <a:solidFill>
                  <a:srgbClr val="5F6368"/>
                </a:solidFill>
                <a:latin typeface="Open Sans"/>
                <a:ea typeface="Open Sans"/>
                <a:cs typeface="Open Sans"/>
                <a:sym typeface="Open Sans"/>
              </a:rPr>
              <a:t>website </a:t>
            </a:r>
            <a:r>
              <a:rPr lang="en-US" altLang="ja-JP" dirty="0">
                <a:solidFill>
                  <a:srgbClr val="5F6368"/>
                </a:solidFill>
                <a:latin typeface="Open Sans"/>
                <a:ea typeface="Open Sans"/>
                <a:cs typeface="Open Sans"/>
                <a:sym typeface="Open Sans"/>
              </a:rPr>
              <a:t>would help her to provide healthy daily bread easier and save time and enrich her life.  </a:t>
            </a:r>
            <a:endParaRPr lang="en-US" altLang="ja-JP" dirty="0"/>
          </a:p>
          <a:p>
            <a:pPr marL="0" lvl="0" indent="0" algn="l" rtl="0">
              <a:lnSpc>
                <a:spcPct val="150000"/>
              </a:lnSpc>
              <a:spcBef>
                <a:spcPts val="0"/>
              </a:spcBef>
              <a:spcAft>
                <a:spcPts val="0"/>
              </a:spcAft>
              <a:buClr>
                <a:schemeClr val="dk1"/>
              </a:buClr>
              <a:buSzPts val="1100"/>
              <a:buFont typeface="Arial"/>
              <a:buNone/>
            </a:pPr>
            <a:endParaRPr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875" y="1285875"/>
            <a:ext cx="45720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1143</Words>
  <Application>Microsoft Office PowerPoint</Application>
  <PresentationFormat>画面に合わせる (16:9)</PresentationFormat>
  <Paragraphs>171</Paragraphs>
  <Slides>29</Slides>
  <Notes>29</Notes>
  <HiddenSlides>0</HiddenSlides>
  <MMClips>0</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29</vt:i4>
      </vt:variant>
    </vt:vector>
  </HeadingPairs>
  <TitlesOfParts>
    <vt:vector size="37" baseType="lpstr">
      <vt:lpstr>Arial</vt:lpstr>
      <vt:lpstr>ＭＳ Ｐゴシック</vt:lpstr>
      <vt:lpstr>Open Sans SemiBold</vt:lpstr>
      <vt:lpstr>Google Sans Medium</vt:lpstr>
      <vt:lpstr>Open Sans</vt:lpstr>
      <vt:lpstr>Calibri</vt:lpstr>
      <vt:lpstr>Simple Light</vt:lpstr>
      <vt:lpstr>Simple Light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白石由季</dc:creator>
  <cp:lastModifiedBy>白石由季</cp:lastModifiedBy>
  <cp:revision>30</cp:revision>
  <dcterms:modified xsi:type="dcterms:W3CDTF">2023-03-24T09:26:59Z</dcterms:modified>
</cp:coreProperties>
</file>